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34" r:id="rId1"/>
  </p:sldMasterIdLst>
  <p:notesMasterIdLst>
    <p:notesMasterId r:id="rId20"/>
  </p:notesMasterIdLst>
  <p:sldIdLst>
    <p:sldId id="256" r:id="rId2"/>
    <p:sldId id="257" r:id="rId3"/>
    <p:sldId id="279" r:id="rId4"/>
    <p:sldId id="275" r:id="rId5"/>
    <p:sldId id="269" r:id="rId6"/>
    <p:sldId id="280" r:id="rId7"/>
    <p:sldId id="282" r:id="rId8"/>
    <p:sldId id="283" r:id="rId9"/>
    <p:sldId id="284" r:id="rId10"/>
    <p:sldId id="272" r:id="rId11"/>
    <p:sldId id="289" r:id="rId12"/>
    <p:sldId id="290" r:id="rId13"/>
    <p:sldId id="291" r:id="rId14"/>
    <p:sldId id="287" r:id="rId15"/>
    <p:sldId id="288" r:id="rId16"/>
    <p:sldId id="292" r:id="rId17"/>
    <p:sldId id="273" r:id="rId18"/>
    <p:sldId id="267" r:id="rId1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E4C6C"/>
    <a:srgbClr val="EFBE75"/>
    <a:srgbClr val="F6DF54"/>
    <a:srgbClr val="8B849C"/>
    <a:srgbClr val="A19BAF"/>
    <a:srgbClr val="AAA7E1"/>
    <a:srgbClr val="4B360D"/>
    <a:srgbClr val="A0741C"/>
    <a:srgbClr val="EFCE57"/>
    <a:srgbClr val="8291B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5393154-401D-4C74-85F4-CDF022BBB1EE}" v="22" dt="2022-05-03T18:26:56.67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734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8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9" d="100"/>
          <a:sy n="59" d="100"/>
        </p:scale>
        <p:origin x="2148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E3348A-1D9A-40ED-A6C9-A36BC91ED5F1}" type="datetimeFigureOut">
              <a:rPr lang="ko-KR" altLang="en-US" smtClean="0"/>
              <a:t>2022-06-07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96C177-5988-4EE8-9B51-76B881FE30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90380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058BF-C5E1-4B52-BD8A-FD1AD57793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CD51F7-3CC3-4BB7-8291-B1789482E8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320447-D6C7-43E1-AE88-1FB66CC9C5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A76A3-ADC8-4477-8FC1-B9DD55D84908}" type="datetime1">
              <a:rPr lang="en-US" smtClean="0"/>
              <a:t>6/7/2022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5E17B6-E7FC-473A-8D5F-0E6B838EA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4AF4E0-FDDB-42B9-862C-7BBC501CD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83508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E922F-6166-4009-A42D-027DC7180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7791CF-167D-446D-9F99-6976C986E2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3CA422-E040-4DE1-9DA5-C8D37C116A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62538-DC4D-4667-96E5-B3278DDF8B12}" type="datetime1">
              <a:rPr lang="en-US" smtClean="0"/>
              <a:t>6/7/2022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813B0B-60E7-494E-91CB-055BC26906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48C554-7C1B-4D8F-9B6B-044926569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54462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EC66EF0-6ED8-49A7-BDAD-E20A143FAEA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FCE9CD-90A9-44BA-B293-0662E077DD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57DAE0-05C4-460B-B96D-BD183ED030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80548-5C08-4BE3-B63E-F2BB63B0B00C}" type="datetime1">
              <a:rPr lang="en-US" smtClean="0"/>
              <a:t>6/7/2022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B3CA93-55C9-4AA3-89A0-55490F745B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BFD820-FF26-4325-816F-310C30F80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6426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736C8-0B4F-4655-A630-0B1D2540B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445" y="12700"/>
            <a:ext cx="1065911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78B888-85E0-4D92-903E-C3FE7E870D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648916-250B-4232-BD7D-571FDE79F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F49BE-398D-479A-8A7E-5DDBCA61EDCB}" type="datetime1">
              <a:rPr lang="en-US" smtClean="0"/>
              <a:t>6/7/2022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A8BFB4-647C-4104-B6D4-3346051C3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0FA73F-2BE8-4370-AE90-58F4CE51F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4308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1446D-9FAC-4157-A41A-51675C8BE9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1709738"/>
            <a:ext cx="10570210" cy="275889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AF8D4A-8F93-4399-9546-64F286400D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7240" y="4589463"/>
            <a:ext cx="1057021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C2FD4-BF96-470C-8247-20DFAE1CF8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0C193-4974-4A1F-9C63-07D595E30D66}" type="datetime1">
              <a:rPr lang="en-US" smtClean="0"/>
              <a:t>6/7/2022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175A2D-86C4-4467-BAB8-E9ED004D2C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442A4D-D9B2-4C82-95E4-B86F9F5F3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0545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6B3AA-8C30-429E-B934-AF12204387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445" y="60325"/>
            <a:ext cx="1065911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15834E-691F-4728-88F5-A0C4696695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77240" y="1825625"/>
            <a:ext cx="524256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876374-880F-4E25-9F88-79E3C1AB1F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19BD69-B509-4FCE-95A8-ED03FFC8CC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AA87F-28D4-4BF0-B81F-877A89DFD5AC}" type="datetime1">
              <a:rPr lang="en-US" smtClean="0"/>
              <a:t>6/7/2022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7C287B-AE5B-490B-BF81-A50D7A2E87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3C2246-303C-4A29-B6EA-E62CEDE6C2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9127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2FE79-D5BE-43E8-B6C5-2675B7F4D8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365125"/>
            <a:ext cx="10578148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9D3A07-BA51-4113-902E-830A887D23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7240" y="1801812"/>
            <a:ext cx="5220335" cy="9350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E320A9-E274-4E1B-B02D-9A3F510A1F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77240" y="2825749"/>
            <a:ext cx="5220335" cy="33639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E80D3A-C2A8-4B78-B7E2-4908C74B1C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801812"/>
            <a:ext cx="5183188" cy="9350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5D84DD-9460-4B08-86AD-27486A9400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825749"/>
            <a:ext cx="5183188" cy="33639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4B0B7F8-282C-4210-AE7D-F35228BAC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9F1F3-208B-49A3-B337-9C8ACEB3E0E1}" type="datetime1">
              <a:rPr lang="en-US" smtClean="0"/>
              <a:t>6/7/2022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E343A9-1067-4DCF-BACC-1F7F380502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F84E471-04DB-4DB5-8CC5-16B3FC885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9066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D87C0-272E-4E50-A316-78079B2B9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365125"/>
            <a:ext cx="1065911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06C1C9-1F69-432A-858C-D828B56E16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F6CA6-7293-4AA2-A0E0-A3BF4416E786}" type="datetime1">
              <a:rPr lang="en-US" smtClean="0"/>
              <a:t>6/7/2022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6D9A1B-D149-4B97-B161-3D7C9ADBCF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B3722F-8C88-4E54-8CD6-12D31A05F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2119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0E1B4EE-6DFC-45F3-9174-D913EB57CB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87016-7BCD-46FB-8EE3-AB6C369108B4}" type="datetime1">
              <a:rPr lang="en-US" smtClean="0"/>
              <a:t>6/7/2022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F7F7DC-6DDE-4337-AD27-BBE7D54224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C58EA9-3AC4-421E-B133-1FA7757DF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5934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035BB-74CC-43E9-B71F-A5C05D17E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457200"/>
            <a:ext cx="3994785" cy="2501900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AADC9E-7845-4DB1-87E3-6FBFB2B03B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C925A8-2A07-43B9-B549-061F368498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77240" y="3092450"/>
            <a:ext cx="3994785" cy="2776537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1A9037-0564-43A1-8156-1D9932E1F8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47011-1FFC-4EF8-9A2E-53B4AD2ADBD4}" type="datetime1">
              <a:rPr lang="en-US" smtClean="0"/>
              <a:t>6/7/2022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FF0D40-D0E1-49C9-BE47-91BBC50AB2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D129BD-890D-412E-9805-D29F4A0D3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2963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8ADB4-BA7B-42C2-9C6C-58B2763F86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457200"/>
            <a:ext cx="3994785" cy="2505456"/>
          </a:xfrm>
        </p:spPr>
        <p:txBody>
          <a:bodyPr anchor="b"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9519B58-B546-4E6B-BE00-3D1D64DA869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AA0AB8-41A9-4548-9B83-3EFF79A007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77240" y="3081275"/>
            <a:ext cx="3994785" cy="2779776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BB33ED-A015-4992-A004-33D41CFFAD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2EB47-45B4-4EF5-A743-B4885DD2F060}" type="datetime1">
              <a:rPr lang="en-US" smtClean="0"/>
              <a:t>6/7/2022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C29CDA-E85F-47D1-83B7-02A50DEBFD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49625F-5352-4136-8AC4-F8899D00A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5325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99B5B3C5-A599-465B-B2B9-866E8B2087CE}"/>
              </a:ext>
            </a:extLst>
          </p:cNvPr>
          <p:cNvSpPr/>
          <p:nvPr/>
        </p:nvSpPr>
        <p:spPr>
          <a:xfrm>
            <a:off x="-1" y="-1"/>
            <a:ext cx="12192001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5C84982-7DD0-43B1-8A2D-BFA4DF1B4E60}"/>
              </a:ext>
            </a:extLst>
          </p:cNvPr>
          <p:cNvSpPr/>
          <p:nvPr/>
        </p:nvSpPr>
        <p:spPr>
          <a:xfrm>
            <a:off x="-1" y="-1"/>
            <a:ext cx="12192001" cy="68580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2C5EC6-E331-4312-AC12-56D55F7D2B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77240" y="6488268"/>
            <a:ext cx="2743200" cy="233209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1000" spc="7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8D24A4-5FEC-4062-8995-EB21925B3B40}" type="datetime1">
              <a:rPr lang="en-US" smtClean="0"/>
              <a:t>6/7/2022</a:t>
            </a:fld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37FC5D-92B2-4B4D-8111-6EDEF28069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88268"/>
            <a:ext cx="4114800" cy="233209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ctr">
              <a:defRPr sz="1000" spc="7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sz="100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3A104D-C777-4A6E-8A43-F94028E5E3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93150" y="6488268"/>
            <a:ext cx="2743200" cy="233209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1000" spc="7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747434-7036-48DB-A148-6B3D8EE75CDA}" type="slidenum">
              <a:rPr lang="en-US" smtClean="0"/>
              <a:pPr/>
              <a:t>‹#›</a:t>
            </a:fld>
            <a:endParaRPr lang="en-US" sz="1000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2D3A74F-6169-4D30-A245-B46D738BE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20637"/>
            <a:ext cx="10659110" cy="1325563"/>
          </a:xfrm>
          <a:prstGeom prst="rect">
            <a:avLst/>
          </a:prstGeom>
        </p:spPr>
        <p:txBody>
          <a:bodyPr lIns="109728" tIns="109728" rIns="109728" bIns="91440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877E64-7A05-44DA-81FA-6EF4806BBF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7240" y="1825625"/>
            <a:ext cx="10659110" cy="4351338"/>
          </a:xfrm>
          <a:prstGeom prst="rect">
            <a:avLst/>
          </a:prstGeom>
        </p:spPr>
        <p:txBody>
          <a:bodyPr lIns="109728" tIns="109728" rIns="109728" bIns="9144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6" name="직사각형 25"/>
          <p:cNvSpPr/>
          <p:nvPr userDrawn="1"/>
        </p:nvSpPr>
        <p:spPr>
          <a:xfrm>
            <a:off x="12319" y="6488267"/>
            <a:ext cx="12188951" cy="393485"/>
          </a:xfrm>
          <a:prstGeom prst="rect">
            <a:avLst/>
          </a:prstGeom>
          <a:solidFill>
            <a:srgbClr val="1E4C6C">
              <a:alpha val="5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직사각형 10"/>
          <p:cNvSpPr/>
          <p:nvPr userDrawn="1"/>
        </p:nvSpPr>
        <p:spPr>
          <a:xfrm>
            <a:off x="-9271" y="1174856"/>
            <a:ext cx="12210541" cy="171344"/>
          </a:xfrm>
          <a:prstGeom prst="rect">
            <a:avLst/>
          </a:prstGeom>
          <a:solidFill>
            <a:srgbClr val="2C30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4408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3" r:id="rId1"/>
    <p:sldLayoutId id="2147483824" r:id="rId2"/>
    <p:sldLayoutId id="2147483825" r:id="rId3"/>
    <p:sldLayoutId id="2147483826" r:id="rId4"/>
    <p:sldLayoutId id="2147483827" r:id="rId5"/>
    <p:sldLayoutId id="2147483828" r:id="rId6"/>
    <p:sldLayoutId id="2147483829" r:id="rId7"/>
    <p:sldLayoutId id="2147483830" r:id="rId8"/>
    <p:sldLayoutId id="2147483831" r:id="rId9"/>
    <p:sldLayoutId id="2147483832" r:id="rId10"/>
    <p:sldLayoutId id="2147483833" r:id="rId11"/>
  </p:sldLayoutIdLst>
  <p:hf sldNum="0" hdr="0" ftr="0" dt="0"/>
  <p:txStyles>
    <p:titleStyle>
      <a:lvl1pPr algn="l" defTabSz="914400" rtl="0" eaLnBrk="1" latinLnBrk="0" hangingPunct="1">
        <a:lnSpc>
          <a:spcPct val="110000"/>
        </a:lnSpc>
        <a:spcBef>
          <a:spcPct val="0"/>
        </a:spcBef>
        <a:buNone/>
        <a:defRPr sz="5400" b="1" kern="1200" spc="1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4000"/>
        </a:lnSpc>
        <a:spcBef>
          <a:spcPts val="10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2000" kern="1200" spc="7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4000"/>
        </a:lnSpc>
        <a:spcBef>
          <a:spcPts val="5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1800" kern="1200" spc="7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4000"/>
        </a:lnSpc>
        <a:spcBef>
          <a:spcPts val="5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1600" kern="1200" spc="7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4000"/>
        </a:lnSpc>
        <a:spcBef>
          <a:spcPts val="5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1400" kern="1200" spc="7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4000"/>
        </a:lnSpc>
        <a:spcBef>
          <a:spcPts val="5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1400" kern="1200" spc="7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hyperlink" Target="https://youtu.be/-jgqZz2Kaq4" TargetMode="Externa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baronarin.com/" TargetMode="Externa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svg"/><Relationship Id="rId7" Type="http://schemas.openxmlformats.org/officeDocument/2006/relationships/image" Target="../media/image31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svg"/><Relationship Id="rId4" Type="http://schemas.openxmlformats.org/officeDocument/2006/relationships/image" Target="../media/image28.png"/><Relationship Id="rId9" Type="http://schemas.openxmlformats.org/officeDocument/2006/relationships/image" Target="../media/image33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9B5B3C5-A599-465B-B2B9-866E8B2087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2001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5C84982-7DD0-43B1-8A2D-BFA4DF1B4E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2001" cy="68580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13" name="Decorative Circles">
            <a:extLst>
              <a:ext uri="{FF2B5EF4-FFF2-40B4-BE49-F238E27FC236}">
                <a16:creationId xmlns:a16="http://schemas.microsoft.com/office/drawing/2014/main" id="{1D912E1C-3BBA-42F0-A3EE-FEC382E723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-1"/>
            <a:ext cx="12192001" cy="6858001"/>
            <a:chOff x="-1" y="-1"/>
            <a:chExt cx="12192001" cy="6858001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FEEAC76-E273-46A8-8F8E-CE59860FE7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09098" y="727602"/>
              <a:ext cx="172408" cy="172408"/>
            </a:xfrm>
            <a:prstGeom prst="ellipse">
              <a:avLst/>
            </a:prstGeom>
            <a:solidFill>
              <a:schemeClr val="accent2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6594A0E-9400-45AD-A431-1DA1C0B28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49947" y="136523"/>
              <a:ext cx="113367" cy="113367"/>
            </a:xfrm>
            <a:prstGeom prst="ellipse">
              <a:avLst/>
            </a:prstGeom>
            <a:solidFill>
              <a:srgbClr val="F39E29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20916D6C-D32F-42B6-8512-CD5EDB8F2B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75290" y="5859047"/>
              <a:ext cx="305780" cy="30578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3834846D-59C6-40F4-907C-F1A4689B58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5730" y="1133938"/>
              <a:ext cx="226735" cy="226735"/>
            </a:xfrm>
            <a:prstGeom prst="ellipse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5A257CDF-2E36-4DC7-8EE4-5CD8F8ECAC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36830" y="554419"/>
              <a:ext cx="382700" cy="3827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5B26E0E-A115-4AE2-82D8-76BB93CC49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24303" y="299808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755058DB-7E01-4E95-BF59-983AA1BBB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29630" y="5482355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A810F7E2-23F3-44D6-B09E-71E5565360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15328" y="6124958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59D5C391-E1DB-410A-A78C-ED3BBDFF07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20382" y="6255986"/>
              <a:ext cx="305780" cy="30578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77C4944D-9373-4283-BCAA-927A031665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34343" y="6204350"/>
              <a:ext cx="113367" cy="11336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6804C521-2D9F-4CE4-AFD3-D4F1551FEC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42244" y="6317718"/>
              <a:ext cx="549756" cy="540282"/>
            </a:xfrm>
            <a:custGeom>
              <a:avLst/>
              <a:gdLst>
                <a:gd name="connsiteX0" fmla="*/ 1224540 w 2115556"/>
                <a:gd name="connsiteY0" fmla="*/ 0 h 2079100"/>
                <a:gd name="connsiteX1" fmla="*/ 2090421 w 2115556"/>
                <a:gd name="connsiteY1" fmla="*/ 358660 h 2079100"/>
                <a:gd name="connsiteX2" fmla="*/ 2115556 w 2115556"/>
                <a:gd name="connsiteY2" fmla="*/ 386315 h 2079100"/>
                <a:gd name="connsiteX3" fmla="*/ 2115556 w 2115556"/>
                <a:gd name="connsiteY3" fmla="*/ 2062765 h 2079100"/>
                <a:gd name="connsiteX4" fmla="*/ 2100710 w 2115556"/>
                <a:gd name="connsiteY4" fmla="*/ 2079100 h 2079100"/>
                <a:gd name="connsiteX5" fmla="*/ 348370 w 2115556"/>
                <a:gd name="connsiteY5" fmla="*/ 2079100 h 2079100"/>
                <a:gd name="connsiteX6" fmla="*/ 279625 w 2115556"/>
                <a:gd name="connsiteY6" fmla="*/ 2003461 h 2079100"/>
                <a:gd name="connsiteX7" fmla="*/ 0 w 2115556"/>
                <a:gd name="connsiteY7" fmla="*/ 1224540 h 2079100"/>
                <a:gd name="connsiteX8" fmla="*/ 1224540 w 2115556"/>
                <a:gd name="connsiteY8" fmla="*/ 0 h 207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15556" h="2079100">
                  <a:moveTo>
                    <a:pt x="1224540" y="0"/>
                  </a:moveTo>
                  <a:cubicBezTo>
                    <a:pt x="1562687" y="0"/>
                    <a:pt x="1868823" y="137062"/>
                    <a:pt x="2090421" y="358660"/>
                  </a:cubicBezTo>
                  <a:lnTo>
                    <a:pt x="2115556" y="386315"/>
                  </a:lnTo>
                  <a:lnTo>
                    <a:pt x="2115556" y="2062765"/>
                  </a:lnTo>
                  <a:lnTo>
                    <a:pt x="2100710" y="2079100"/>
                  </a:lnTo>
                  <a:lnTo>
                    <a:pt x="348370" y="2079100"/>
                  </a:lnTo>
                  <a:lnTo>
                    <a:pt x="279625" y="2003461"/>
                  </a:lnTo>
                  <a:cubicBezTo>
                    <a:pt x="104938" y="1791789"/>
                    <a:pt x="0" y="1520419"/>
                    <a:pt x="0" y="1224540"/>
                  </a:cubicBezTo>
                  <a:cubicBezTo>
                    <a:pt x="0" y="548245"/>
                    <a:pt x="548245" y="0"/>
                    <a:pt x="1224540" y="0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755AC65C-13EF-4182-AA3C-62BE165C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" y="-1"/>
              <a:ext cx="510196" cy="538336"/>
            </a:xfrm>
            <a:custGeom>
              <a:avLst/>
              <a:gdLst>
                <a:gd name="connsiteX0" fmla="*/ 0 w 510196"/>
                <a:gd name="connsiteY0" fmla="*/ 0 h 538336"/>
                <a:gd name="connsiteX1" fmla="*/ 459276 w 510196"/>
                <a:gd name="connsiteY1" fmla="*/ 0 h 538336"/>
                <a:gd name="connsiteX2" fmla="*/ 482126 w 510196"/>
                <a:gd name="connsiteY2" fmla="*/ 42098 h 538336"/>
                <a:gd name="connsiteX3" fmla="*/ 510196 w 510196"/>
                <a:gd name="connsiteY3" fmla="*/ 181136 h 538336"/>
                <a:gd name="connsiteX4" fmla="*/ 152996 w 510196"/>
                <a:gd name="connsiteY4" fmla="*/ 538336 h 538336"/>
                <a:gd name="connsiteX5" fmla="*/ 13958 w 510196"/>
                <a:gd name="connsiteY5" fmla="*/ 510266 h 538336"/>
                <a:gd name="connsiteX6" fmla="*/ 0 w 510196"/>
                <a:gd name="connsiteY6" fmla="*/ 502690 h 538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0196" h="538336">
                  <a:moveTo>
                    <a:pt x="0" y="0"/>
                  </a:moveTo>
                  <a:lnTo>
                    <a:pt x="459276" y="0"/>
                  </a:lnTo>
                  <a:lnTo>
                    <a:pt x="482126" y="42098"/>
                  </a:lnTo>
                  <a:cubicBezTo>
                    <a:pt x="500201" y="84833"/>
                    <a:pt x="510196" y="131817"/>
                    <a:pt x="510196" y="181136"/>
                  </a:cubicBezTo>
                  <a:cubicBezTo>
                    <a:pt x="510196" y="378412"/>
                    <a:pt x="350272" y="538336"/>
                    <a:pt x="152996" y="538336"/>
                  </a:cubicBezTo>
                  <a:cubicBezTo>
                    <a:pt x="103677" y="538336"/>
                    <a:pt x="56693" y="528341"/>
                    <a:pt x="13958" y="510266"/>
                  </a:cubicBezTo>
                  <a:lnTo>
                    <a:pt x="0" y="50269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E40DA8D2-FA4B-4282-9D44-48C27B63A1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528695" y="1"/>
              <a:ext cx="554074" cy="282754"/>
            </a:xfrm>
            <a:custGeom>
              <a:avLst/>
              <a:gdLst>
                <a:gd name="connsiteX0" fmla="*/ 644 w 309162"/>
                <a:gd name="connsiteY0" fmla="*/ 0 h 157771"/>
                <a:gd name="connsiteX1" fmla="*/ 308518 w 309162"/>
                <a:gd name="connsiteY1" fmla="*/ 0 h 157771"/>
                <a:gd name="connsiteX2" fmla="*/ 309162 w 309162"/>
                <a:gd name="connsiteY2" fmla="*/ 3190 h 157771"/>
                <a:gd name="connsiteX3" fmla="*/ 154581 w 309162"/>
                <a:gd name="connsiteY3" fmla="*/ 157771 h 157771"/>
                <a:gd name="connsiteX4" fmla="*/ 0 w 309162"/>
                <a:gd name="connsiteY4" fmla="*/ 3190 h 157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9162" h="157771">
                  <a:moveTo>
                    <a:pt x="644" y="0"/>
                  </a:moveTo>
                  <a:lnTo>
                    <a:pt x="308518" y="0"/>
                  </a:lnTo>
                  <a:lnTo>
                    <a:pt x="309162" y="3190"/>
                  </a:lnTo>
                  <a:cubicBezTo>
                    <a:pt x="309162" y="88563"/>
                    <a:pt x="239954" y="157771"/>
                    <a:pt x="154581" y="157771"/>
                  </a:cubicBezTo>
                  <a:cubicBezTo>
                    <a:pt x="69208" y="157771"/>
                    <a:pt x="0" y="88563"/>
                    <a:pt x="0" y="319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99065014-CB18-414D-A527-31ECC45700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04140" y="1132500"/>
              <a:ext cx="84680" cy="846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8F39E27A-56C1-4328-8DF1-2DA147C784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51348" y="5576515"/>
              <a:ext cx="137603" cy="210490"/>
            </a:xfrm>
            <a:custGeom>
              <a:avLst/>
              <a:gdLst>
                <a:gd name="connsiteX0" fmla="*/ 105245 w 137603"/>
                <a:gd name="connsiteY0" fmla="*/ 0 h 210490"/>
                <a:gd name="connsiteX1" fmla="*/ 137603 w 137603"/>
                <a:gd name="connsiteY1" fmla="*/ 6533 h 210490"/>
                <a:gd name="connsiteX2" fmla="*/ 137603 w 137603"/>
                <a:gd name="connsiteY2" fmla="*/ 203957 h 210490"/>
                <a:gd name="connsiteX3" fmla="*/ 105245 w 137603"/>
                <a:gd name="connsiteY3" fmla="*/ 210490 h 210490"/>
                <a:gd name="connsiteX4" fmla="*/ 0 w 137603"/>
                <a:gd name="connsiteY4" fmla="*/ 105245 h 210490"/>
                <a:gd name="connsiteX5" fmla="*/ 105245 w 137603"/>
                <a:gd name="connsiteY5" fmla="*/ 0 h 210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603" h="210490">
                  <a:moveTo>
                    <a:pt x="105245" y="0"/>
                  </a:moveTo>
                  <a:lnTo>
                    <a:pt x="137603" y="6533"/>
                  </a:lnTo>
                  <a:lnTo>
                    <a:pt x="137603" y="203957"/>
                  </a:lnTo>
                  <a:lnTo>
                    <a:pt x="105245" y="210490"/>
                  </a:lnTo>
                  <a:cubicBezTo>
                    <a:pt x="47120" y="210490"/>
                    <a:pt x="0" y="163370"/>
                    <a:pt x="0" y="105245"/>
                  </a:cubicBezTo>
                  <a:cubicBezTo>
                    <a:pt x="0" y="47120"/>
                    <a:pt x="47120" y="0"/>
                    <a:pt x="105245" y="0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</p:grpSp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458183E0-58D3-4C7F-97F0-2494113B38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93D7220-9A41-4B89-8A05-2E854925ED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284264-6551-95B4-A57F-29DA6D26D77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23968" r="-1" b="-1"/>
          <a:stretch/>
        </p:blipFill>
        <p:spPr>
          <a:xfrm>
            <a:off x="1525" y="10"/>
            <a:ext cx="12188951" cy="6857990"/>
          </a:xfrm>
          <a:prstGeom prst="rect">
            <a:avLst/>
          </a:prstGeom>
        </p:spPr>
      </p:pic>
      <p:grpSp>
        <p:nvGrpSpPr>
          <p:cNvPr id="34" name="decorative circles">
            <a:extLst>
              <a:ext uri="{FF2B5EF4-FFF2-40B4-BE49-F238E27FC236}">
                <a16:creationId xmlns:a16="http://schemas.microsoft.com/office/drawing/2014/main" id="{C1F869AB-954B-4EAB-8260-60AE9C8D0C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14102" y="236341"/>
            <a:ext cx="11340713" cy="5464029"/>
            <a:chOff x="314102" y="236341"/>
            <a:chExt cx="11340713" cy="5464029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73902316-BF90-4159-9FD2-6CFCCF7BE2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0448" y="3803994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EF0C14E3-3AAA-4BA8-93F9-856D029676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14102" y="3044381"/>
              <a:ext cx="226735" cy="226735"/>
            </a:xfrm>
            <a:prstGeom prst="ellipse">
              <a:avLst/>
            </a:prstGeom>
            <a:solidFill>
              <a:schemeClr val="tx2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ECE6F6B-297F-4766-8C04-0960E99600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88374" y="386135"/>
              <a:ext cx="466441" cy="46644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4AE5C63-0522-4DDF-B67A-5DA271883B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065714" y="236341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64F95A54-2855-4B65-82E3-A9D306CBA1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1535" y="2516671"/>
              <a:ext cx="466441" cy="46644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164F2D59-D40C-482F-BF5E-7FA622D97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30142" y="4588038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9DCE1484-E528-418A-9339-8410B8F71B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02046" y="5394590"/>
              <a:ext cx="305780" cy="30578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B471ADFB-A135-4594-B9A3-481A91AE2D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08287" y="5160714"/>
              <a:ext cx="113367" cy="11336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1712E9EA-1A35-4809-9F44-4854AB58C6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69860" y="90355"/>
            <a:ext cx="7771696" cy="1160224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ko-KR" altLang="en-US" sz="4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특허 문서 요약 </a:t>
            </a:r>
            <a:r>
              <a:rPr lang="ko-KR" altLang="en-US" sz="4400" dirty="0">
                <a:solidFill>
                  <a:srgbClr val="FFFFFF"/>
                </a:solidFill>
              </a:rPr>
              <a:t>웹 서비스</a:t>
            </a:r>
            <a:endParaRPr lang="ko-KR" altLang="en-US" sz="4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2D645A5-2F09-4331-8556-8BCFCA756C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54866" y="4288097"/>
            <a:ext cx="5782804" cy="2333562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>
              <a:lnSpc>
                <a:spcPct val="90000"/>
              </a:lnSpc>
            </a:pPr>
            <a:r>
              <a:rPr lang="en-US" altLang="ko-KR" sz="1800" dirty="0">
                <a:solidFill>
                  <a:srgbClr val="FFFFFF"/>
                </a:solidFill>
              </a:rPr>
              <a:t>8</a:t>
            </a:r>
            <a:r>
              <a:rPr lang="ko-KR" altLang="en-US" sz="1800" dirty="0">
                <a:solidFill>
                  <a:srgbClr val="FFFFFF"/>
                </a:solidFill>
              </a:rPr>
              <a:t>조 팀장 심민기</a:t>
            </a:r>
            <a:endParaRPr lang="en-US" altLang="ko-KR" sz="1800" dirty="0">
              <a:solidFill>
                <a:srgbClr val="FFFFFF"/>
              </a:solidFill>
            </a:endParaRPr>
          </a:p>
          <a:p>
            <a:pPr algn="r">
              <a:lnSpc>
                <a:spcPct val="90000"/>
              </a:lnSpc>
            </a:pPr>
            <a:r>
              <a:rPr lang="ko-KR" altLang="en-US" sz="1800" dirty="0" err="1">
                <a:solidFill>
                  <a:srgbClr val="FFFFFF"/>
                </a:solidFill>
              </a:rPr>
              <a:t>김천구</a:t>
            </a:r>
            <a:endParaRPr lang="en-US" altLang="ko-KR" sz="1800" dirty="0">
              <a:solidFill>
                <a:srgbClr val="FFFFFF"/>
              </a:solidFill>
            </a:endParaRPr>
          </a:p>
          <a:p>
            <a:pPr algn="r">
              <a:lnSpc>
                <a:spcPct val="90000"/>
              </a:lnSpc>
            </a:pPr>
            <a:r>
              <a:rPr lang="ko-KR" altLang="en-US" sz="1800" dirty="0">
                <a:solidFill>
                  <a:srgbClr val="FFFFFF"/>
                </a:solidFill>
              </a:rPr>
              <a:t>이동훈</a:t>
            </a:r>
            <a:endParaRPr lang="en-US" altLang="ko-KR" sz="1800" dirty="0">
              <a:solidFill>
                <a:srgbClr val="FFFFFF"/>
              </a:solidFill>
            </a:endParaRPr>
          </a:p>
          <a:p>
            <a:pPr algn="r">
              <a:lnSpc>
                <a:spcPct val="90000"/>
              </a:lnSpc>
            </a:pPr>
            <a:r>
              <a:rPr lang="ko-KR" altLang="en-US" sz="1800" dirty="0">
                <a:solidFill>
                  <a:srgbClr val="FFFFFF"/>
                </a:solidFill>
              </a:rPr>
              <a:t>박종민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31D12D-F0E5-A5CF-FC26-75D720FEF638}"/>
              </a:ext>
            </a:extLst>
          </p:cNvPr>
          <p:cNvSpPr txBox="1"/>
          <p:nvPr/>
        </p:nvSpPr>
        <p:spPr>
          <a:xfrm>
            <a:off x="272470" y="6317717"/>
            <a:ext cx="34606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+mj-lt"/>
              </a:rPr>
              <a:t>6/8(</a:t>
            </a:r>
            <a:r>
              <a:rPr lang="ko-KR" altLang="en-US" dirty="0">
                <a:solidFill>
                  <a:schemeClr val="bg1"/>
                </a:solidFill>
                <a:latin typeface="+mj-lt"/>
              </a:rPr>
              <a:t>수</a:t>
            </a:r>
            <a:r>
              <a:rPr lang="en-US" altLang="ko-KR" dirty="0">
                <a:solidFill>
                  <a:schemeClr val="bg1"/>
                </a:solidFill>
                <a:latin typeface="+mj-lt"/>
              </a:rPr>
              <a:t>) </a:t>
            </a:r>
            <a:r>
              <a:rPr lang="ko-KR" altLang="en-US" dirty="0">
                <a:solidFill>
                  <a:schemeClr val="bg1"/>
                </a:solidFill>
                <a:latin typeface="+mj-lt"/>
              </a:rPr>
              <a:t>최종발표 </a:t>
            </a:r>
            <a:r>
              <a:rPr lang="en-US" altLang="ko-KR" dirty="0">
                <a:solidFill>
                  <a:schemeClr val="bg1"/>
                </a:solidFill>
                <a:latin typeface="+mj-lt"/>
              </a:rPr>
              <a:t>PPT</a:t>
            </a:r>
            <a:endParaRPr lang="ko-KR" altLang="en-US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243028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8CC777-BBEA-42B0-8A9A-8C51F5F79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sz="4800" dirty="0"/>
              <a:t>수행 결과</a:t>
            </a:r>
            <a:r>
              <a:rPr lang="en-US" altLang="ko-KR" sz="4800" dirty="0"/>
              <a:t>(</a:t>
            </a:r>
            <a:r>
              <a:rPr lang="ko-KR" altLang="en-US" sz="4800" dirty="0"/>
              <a:t>시연 영상</a:t>
            </a:r>
            <a:r>
              <a:rPr lang="en-US" altLang="ko-KR" sz="4800" dirty="0"/>
              <a:t>)</a:t>
            </a:r>
            <a:endParaRPr lang="ko-KR" altLang="en-US" sz="4800" dirty="0"/>
          </a:p>
        </p:txBody>
      </p:sp>
      <p:pic>
        <p:nvPicPr>
          <p:cNvPr id="8" name="8조 최종 발표 시연 영상">
            <a:hlinkClick r:id="" action="ppaction://media"/>
            <a:extLst>
              <a:ext uri="{FF2B5EF4-FFF2-40B4-BE49-F238E27FC236}">
                <a16:creationId xmlns:a16="http://schemas.microsoft.com/office/drawing/2014/main" id="{BAF01931-8862-B949-203F-03CEC39F8CA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338263"/>
            <a:ext cx="12192000" cy="550395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EF0EB0A-5D04-92E4-DF6E-BE685F33C5A4}"/>
              </a:ext>
            </a:extLst>
          </p:cNvPr>
          <p:cNvSpPr txBox="1"/>
          <p:nvPr/>
        </p:nvSpPr>
        <p:spPr>
          <a:xfrm>
            <a:off x="10030945" y="279792"/>
            <a:ext cx="20072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hlinkClick r:id="rId5"/>
              </a:rPr>
              <a:t>https://youtu.be/-jgqZz2Kaq4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842660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61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순서도: 수동 입력 7"/>
          <p:cNvSpPr/>
          <p:nvPr/>
        </p:nvSpPr>
        <p:spPr>
          <a:xfrm rot="5400000">
            <a:off x="509635" y="1535484"/>
            <a:ext cx="513618" cy="557463"/>
          </a:xfrm>
          <a:prstGeom prst="flowChartManualInpu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1F56F8D-59AD-4BF6-B70E-8135E2C47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sz="4800" dirty="0"/>
              <a:t>수행 결과</a:t>
            </a:r>
          </a:p>
        </p:txBody>
      </p:sp>
      <p:sp>
        <p:nvSpPr>
          <p:cNvPr id="20" name="내용 개체 틀 2">
            <a:extLst>
              <a:ext uri="{FF2B5EF4-FFF2-40B4-BE49-F238E27FC236}">
                <a16:creationId xmlns:a16="http://schemas.microsoft.com/office/drawing/2014/main" id="{E87688FA-723E-4A6D-819A-1B62035A200D}"/>
              </a:ext>
            </a:extLst>
          </p:cNvPr>
          <p:cNvSpPr txBox="1">
            <a:spLocks/>
          </p:cNvSpPr>
          <p:nvPr/>
        </p:nvSpPr>
        <p:spPr>
          <a:xfrm>
            <a:off x="1045175" y="1493859"/>
            <a:ext cx="3619103" cy="693738"/>
          </a:xfrm>
          <a:prstGeom prst="rect">
            <a:avLst/>
          </a:prstGeom>
        </p:spPr>
        <p:txBody>
          <a:bodyPr lIns="109728" tIns="109728" rIns="109728" bIns="91440"/>
          <a:lstStyle>
            <a:lvl1pPr marL="228600" indent="-22860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Clr>
                <a:schemeClr val="tx2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 sz="2000" kern="1200" spc="7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tx2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 sz="1800" kern="1200" spc="7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tx2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 sz="1600" kern="1200" spc="7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tx2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 sz="1400" kern="1200" spc="7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tx2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 sz="1400" kern="1200" spc="7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800" b="1" dirty="0">
                <a:latin typeface="+mj-ea"/>
                <a:ea typeface="+mj-ea"/>
              </a:rPr>
              <a:t>FRONT-END &amp; BACK-END</a:t>
            </a:r>
            <a:endParaRPr lang="ko-KR" altLang="en-US" sz="18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800" b="1" dirty="0">
                <a:latin typeface="+mj-ea"/>
                <a:ea typeface="+mj-ea"/>
              </a:rPr>
              <a:t> </a:t>
            </a:r>
            <a:endParaRPr lang="ko-KR" altLang="en-US" sz="1800" dirty="0"/>
          </a:p>
        </p:txBody>
      </p:sp>
      <p:sp>
        <p:nvSpPr>
          <p:cNvPr id="24" name="순서도: 수동 입력 23"/>
          <p:cNvSpPr/>
          <p:nvPr/>
        </p:nvSpPr>
        <p:spPr>
          <a:xfrm rot="5400000">
            <a:off x="394668" y="1462435"/>
            <a:ext cx="513618" cy="557463"/>
          </a:xfrm>
          <a:prstGeom prst="flowChartManualInput">
            <a:avLst/>
          </a:prstGeom>
          <a:solidFill>
            <a:srgbClr val="F6DF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D85CC48D-8765-0B72-7DEE-45BAA9A487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6444" y="2022087"/>
            <a:ext cx="10659110" cy="4351338"/>
          </a:xfrm>
        </p:spPr>
        <p:txBody>
          <a:bodyPr/>
          <a:lstStyle/>
          <a:p>
            <a:r>
              <a:rPr lang="ko-KR" altLang="en-US" sz="2000" dirty="0">
                <a:latin typeface="+mj-ea"/>
                <a:ea typeface="+mj-ea"/>
              </a:rPr>
              <a:t>기존 웹서버에 개발 코드를 이식해야 하므로 </a:t>
            </a:r>
            <a:r>
              <a:rPr lang="en-US" altLang="ko-KR" sz="2000" dirty="0">
                <a:latin typeface="+mj-ea"/>
                <a:ea typeface="+mj-ea"/>
              </a:rPr>
              <a:t>‘ONE-PAGE’ </a:t>
            </a:r>
            <a:r>
              <a:rPr lang="ko-KR" altLang="en-US" sz="2000" dirty="0">
                <a:latin typeface="+mj-ea"/>
                <a:ea typeface="+mj-ea"/>
              </a:rPr>
              <a:t>이지만 </a:t>
            </a:r>
            <a:r>
              <a:rPr lang="en-US" altLang="ko-KR" dirty="0">
                <a:latin typeface="+mj-ea"/>
                <a:ea typeface="+mj-ea"/>
              </a:rPr>
              <a:t>React </a:t>
            </a:r>
            <a:r>
              <a:rPr lang="ko-KR" altLang="en-US" dirty="0">
                <a:latin typeface="+mj-ea"/>
                <a:ea typeface="+mj-ea"/>
              </a:rPr>
              <a:t>활용 불가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pPr marL="0" indent="0">
              <a:buNone/>
            </a:pPr>
            <a:r>
              <a:rPr lang="en-US" altLang="ko-KR" dirty="0">
                <a:latin typeface="+mj-ea"/>
                <a:ea typeface="+mj-ea"/>
              </a:rPr>
              <a:t>  (∵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개발 코드 때문에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JSP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기반 웹서버를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React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 모두 변경하는 것은 비용 大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marL="0" indent="0">
              <a:buNone/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dirty="0">
                <a:latin typeface="+mj-ea"/>
                <a:ea typeface="+mj-ea"/>
              </a:rPr>
              <a:t>JSP</a:t>
            </a:r>
            <a:r>
              <a:rPr lang="ko-KR" altLang="en-US" dirty="0">
                <a:latin typeface="+mj-ea"/>
                <a:ea typeface="+mj-ea"/>
              </a:rPr>
              <a:t>에 </a:t>
            </a:r>
            <a:r>
              <a:rPr lang="en-US" altLang="ko-KR" dirty="0">
                <a:latin typeface="+mj-ea"/>
                <a:ea typeface="+mj-ea"/>
              </a:rPr>
              <a:t>Bootstrap CSS</a:t>
            </a:r>
            <a:r>
              <a:rPr lang="ko-KR" altLang="en-US" dirty="0">
                <a:latin typeface="+mj-ea"/>
                <a:ea typeface="+mj-ea"/>
              </a:rPr>
              <a:t>를 활용하고</a:t>
            </a:r>
            <a:r>
              <a:rPr lang="en-US" altLang="ko-KR" dirty="0">
                <a:latin typeface="+mj-ea"/>
                <a:ea typeface="+mj-ea"/>
              </a:rPr>
              <a:t>, style </a:t>
            </a:r>
            <a:r>
              <a:rPr lang="ko-KR" altLang="en-US" dirty="0">
                <a:latin typeface="+mj-ea"/>
                <a:ea typeface="+mj-ea"/>
              </a:rPr>
              <a:t>속성 변경 함수를 활용해 </a:t>
            </a:r>
            <a:r>
              <a:rPr lang="en-US" altLang="ko-KR" dirty="0">
                <a:latin typeface="+mj-ea"/>
                <a:ea typeface="+mj-ea"/>
              </a:rPr>
              <a:t>React</a:t>
            </a:r>
            <a:r>
              <a:rPr lang="ko-KR" altLang="en-US" dirty="0">
                <a:latin typeface="+mj-ea"/>
                <a:ea typeface="+mj-ea"/>
              </a:rPr>
              <a:t>의 </a:t>
            </a:r>
            <a:r>
              <a:rPr lang="en-US" altLang="ko-KR" dirty="0">
                <a:latin typeface="+mj-ea"/>
                <a:ea typeface="+mj-ea"/>
              </a:rPr>
              <a:t>DOM</a:t>
            </a:r>
            <a:r>
              <a:rPr lang="ko-KR" altLang="en-US" dirty="0">
                <a:latin typeface="+mj-ea"/>
                <a:ea typeface="+mj-ea"/>
              </a:rPr>
              <a:t>을 약소하게 모방하는 방식으로 </a:t>
            </a:r>
            <a:r>
              <a:rPr lang="en-US" altLang="ko-KR" dirty="0">
                <a:latin typeface="+mj-ea"/>
                <a:ea typeface="+mj-ea"/>
              </a:rPr>
              <a:t>‘ONE-PAGE’ </a:t>
            </a:r>
            <a:r>
              <a:rPr lang="ko-KR" altLang="en-US" dirty="0">
                <a:latin typeface="+mj-ea"/>
                <a:ea typeface="+mj-ea"/>
              </a:rPr>
              <a:t>구현</a:t>
            </a:r>
            <a:endParaRPr lang="en-US" altLang="ko-KR" dirty="0">
              <a:latin typeface="+mj-ea"/>
              <a:ea typeface="+mj-ea"/>
            </a:endParaRPr>
          </a:p>
          <a:p>
            <a:pPr marL="0" indent="0">
              <a:buNone/>
            </a:pPr>
            <a:r>
              <a:rPr lang="en-US" altLang="ko-KR" dirty="0">
                <a:latin typeface="+mj-ea"/>
                <a:ea typeface="+mj-ea"/>
              </a:rPr>
              <a:t>  (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∴ </a:t>
            </a:r>
            <a:r>
              <a:rPr lang="ko-KR" altLang="en-US" dirty="0">
                <a:latin typeface="+mj-ea"/>
                <a:ea typeface="+mj-ea"/>
              </a:rPr>
              <a:t>모바일</a:t>
            </a:r>
            <a:r>
              <a:rPr lang="en-US" altLang="ko-KR" dirty="0">
                <a:latin typeface="+mj-ea"/>
                <a:ea typeface="+mj-ea"/>
              </a:rPr>
              <a:t>,</a:t>
            </a:r>
            <a:r>
              <a:rPr lang="ko-KR" altLang="en-US" dirty="0">
                <a:latin typeface="+mj-ea"/>
                <a:ea typeface="+mj-ea"/>
              </a:rPr>
              <a:t>태블릿</a:t>
            </a:r>
            <a:r>
              <a:rPr lang="en-US" altLang="ko-KR" dirty="0">
                <a:latin typeface="+mj-ea"/>
                <a:ea typeface="+mj-ea"/>
              </a:rPr>
              <a:t>,PC</a:t>
            </a:r>
            <a:r>
              <a:rPr lang="ko-KR" altLang="en-US" dirty="0">
                <a:latin typeface="+mj-ea"/>
                <a:ea typeface="+mj-ea"/>
              </a:rPr>
              <a:t> 모두 반응형 </a:t>
            </a:r>
            <a:r>
              <a:rPr lang="en-US" altLang="ko-KR" dirty="0">
                <a:latin typeface="+mj-ea"/>
                <a:ea typeface="+mj-ea"/>
              </a:rPr>
              <a:t>Web</a:t>
            </a:r>
            <a:r>
              <a:rPr lang="ko-KR" altLang="en-US" dirty="0">
                <a:latin typeface="+mj-ea"/>
                <a:ea typeface="+mj-ea"/>
              </a:rPr>
              <a:t>으로 대응</a:t>
            </a:r>
            <a:r>
              <a:rPr lang="en-US" altLang="ko-KR" dirty="0">
                <a:latin typeface="+mj-ea"/>
                <a:ea typeface="+mj-ea"/>
              </a:rPr>
              <a:t>)</a:t>
            </a:r>
          </a:p>
          <a:p>
            <a:endParaRPr lang="en-US" altLang="ko-KR" dirty="0">
              <a:latin typeface="+mj-ea"/>
              <a:ea typeface="+mj-ea"/>
            </a:endParaRPr>
          </a:p>
          <a:p>
            <a:r>
              <a:rPr lang="en-US" altLang="ko-KR" dirty="0">
                <a:latin typeface="+mj-ea"/>
                <a:ea typeface="+mj-ea"/>
              </a:rPr>
              <a:t>AJAX</a:t>
            </a:r>
            <a:r>
              <a:rPr lang="ko-KR" altLang="en-US" dirty="0">
                <a:latin typeface="+mj-ea"/>
                <a:ea typeface="+mj-ea"/>
              </a:rPr>
              <a:t>를 활용해 불필요한 페이지 전체 리로드를 줄이고</a:t>
            </a:r>
            <a:r>
              <a:rPr lang="en-US" altLang="ko-KR" dirty="0">
                <a:latin typeface="+mj-ea"/>
                <a:ea typeface="+mj-ea"/>
              </a:rPr>
              <a:t>, </a:t>
            </a:r>
            <a:r>
              <a:rPr lang="ko-KR" altLang="en-US" dirty="0">
                <a:latin typeface="+mj-ea"/>
                <a:ea typeface="+mj-ea"/>
              </a:rPr>
              <a:t>부드럽게 동작하도록 구현</a:t>
            </a:r>
            <a:endParaRPr lang="en-US" altLang="ko-KR" dirty="0">
              <a:latin typeface="+mj-ea"/>
              <a:ea typeface="+mj-ea"/>
            </a:endParaRPr>
          </a:p>
          <a:p>
            <a:endParaRPr lang="en-US" altLang="ko-KR" dirty="0">
              <a:latin typeface="+mj-ea"/>
              <a:ea typeface="+mj-ea"/>
            </a:endParaRPr>
          </a:p>
          <a:p>
            <a:pPr marL="0" indent="0">
              <a:buNone/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358063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순서도: 수동 입력 7"/>
          <p:cNvSpPr/>
          <p:nvPr/>
        </p:nvSpPr>
        <p:spPr>
          <a:xfrm rot="5400000">
            <a:off x="509635" y="1535484"/>
            <a:ext cx="513618" cy="557463"/>
          </a:xfrm>
          <a:prstGeom prst="flowChartManualInpu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1F56F8D-59AD-4BF6-B70E-8135E2C47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sz="4800" dirty="0"/>
              <a:t>수행 결과</a:t>
            </a:r>
          </a:p>
        </p:txBody>
      </p:sp>
      <p:sp>
        <p:nvSpPr>
          <p:cNvPr id="20" name="내용 개체 틀 2">
            <a:extLst>
              <a:ext uri="{FF2B5EF4-FFF2-40B4-BE49-F238E27FC236}">
                <a16:creationId xmlns:a16="http://schemas.microsoft.com/office/drawing/2014/main" id="{E87688FA-723E-4A6D-819A-1B62035A200D}"/>
              </a:ext>
            </a:extLst>
          </p:cNvPr>
          <p:cNvSpPr txBox="1">
            <a:spLocks/>
          </p:cNvSpPr>
          <p:nvPr/>
        </p:nvSpPr>
        <p:spPr>
          <a:xfrm>
            <a:off x="1045175" y="1493859"/>
            <a:ext cx="3082207" cy="693738"/>
          </a:xfrm>
          <a:prstGeom prst="rect">
            <a:avLst/>
          </a:prstGeom>
        </p:spPr>
        <p:txBody>
          <a:bodyPr lIns="109728" tIns="109728" rIns="109728" bIns="91440"/>
          <a:lstStyle>
            <a:lvl1pPr marL="228600" indent="-22860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Clr>
                <a:schemeClr val="tx2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 sz="2000" kern="1200" spc="7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tx2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 sz="1800" kern="1200" spc="7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tx2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 sz="1600" kern="1200" spc="7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tx2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 sz="1400" kern="1200" spc="7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tx2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 sz="1400" kern="1200" spc="7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800" b="1" dirty="0">
                <a:latin typeface="+mj-ea"/>
                <a:ea typeface="+mj-ea"/>
              </a:rPr>
              <a:t>FRONT-END(</a:t>
            </a:r>
            <a:r>
              <a:rPr lang="ko-KR" altLang="en-US" sz="1800" b="1" dirty="0">
                <a:latin typeface="+mj-ea"/>
                <a:ea typeface="+mj-ea"/>
              </a:rPr>
              <a:t>반응형 </a:t>
            </a:r>
            <a:r>
              <a:rPr lang="en-US" altLang="ko-KR" sz="1800" b="1" dirty="0">
                <a:latin typeface="+mj-ea"/>
                <a:ea typeface="+mj-ea"/>
              </a:rPr>
              <a:t>Web)</a:t>
            </a:r>
            <a:endParaRPr lang="ko-KR" altLang="en-US" sz="1800" dirty="0"/>
          </a:p>
        </p:txBody>
      </p:sp>
      <p:sp>
        <p:nvSpPr>
          <p:cNvPr id="24" name="순서도: 수동 입력 23"/>
          <p:cNvSpPr/>
          <p:nvPr/>
        </p:nvSpPr>
        <p:spPr>
          <a:xfrm rot="5400000">
            <a:off x="394668" y="1462435"/>
            <a:ext cx="513618" cy="557463"/>
          </a:xfrm>
          <a:prstGeom prst="flowChartManualInput">
            <a:avLst/>
          </a:prstGeom>
          <a:solidFill>
            <a:srgbClr val="F6DF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E2225D7-5768-2D8D-4E38-B9383EA29F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5238" y="2134572"/>
            <a:ext cx="2065918" cy="436205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DBF5031-BA42-61DE-E2D0-D557D1EDEB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1385" y="2134572"/>
            <a:ext cx="6238468" cy="4362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2746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순서도: 수동 입력 7"/>
          <p:cNvSpPr/>
          <p:nvPr/>
        </p:nvSpPr>
        <p:spPr>
          <a:xfrm rot="5400000">
            <a:off x="509635" y="1535484"/>
            <a:ext cx="513618" cy="557463"/>
          </a:xfrm>
          <a:prstGeom prst="flowChartManualInpu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1F56F8D-59AD-4BF6-B70E-8135E2C47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sz="4800" dirty="0"/>
              <a:t>수행 결과</a:t>
            </a:r>
          </a:p>
        </p:txBody>
      </p:sp>
      <p:sp>
        <p:nvSpPr>
          <p:cNvPr id="20" name="내용 개체 틀 2">
            <a:extLst>
              <a:ext uri="{FF2B5EF4-FFF2-40B4-BE49-F238E27FC236}">
                <a16:creationId xmlns:a16="http://schemas.microsoft.com/office/drawing/2014/main" id="{E87688FA-723E-4A6D-819A-1B62035A200D}"/>
              </a:ext>
            </a:extLst>
          </p:cNvPr>
          <p:cNvSpPr txBox="1">
            <a:spLocks/>
          </p:cNvSpPr>
          <p:nvPr/>
        </p:nvSpPr>
        <p:spPr>
          <a:xfrm>
            <a:off x="1045176" y="1493859"/>
            <a:ext cx="5657628" cy="693738"/>
          </a:xfrm>
          <a:prstGeom prst="rect">
            <a:avLst/>
          </a:prstGeom>
        </p:spPr>
        <p:txBody>
          <a:bodyPr lIns="109728" tIns="109728" rIns="109728" bIns="91440"/>
          <a:lstStyle>
            <a:lvl1pPr marL="228600" indent="-22860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Clr>
                <a:schemeClr val="tx2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 sz="2000" kern="1200" spc="7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tx2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 sz="1800" kern="1200" spc="7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tx2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 sz="1600" kern="1200" spc="7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tx2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 sz="1400" kern="1200" spc="7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tx2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 sz="1400" kern="1200" spc="7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800" b="1" dirty="0">
                <a:latin typeface="+mj-ea"/>
                <a:ea typeface="+mj-ea"/>
              </a:rPr>
              <a:t>FRONT-END &amp; BACK-END(Spring boot)</a:t>
            </a:r>
            <a:endParaRPr lang="ko-KR" altLang="en-US" sz="1800" dirty="0"/>
          </a:p>
        </p:txBody>
      </p:sp>
      <p:sp>
        <p:nvSpPr>
          <p:cNvPr id="24" name="순서도: 수동 입력 23"/>
          <p:cNvSpPr/>
          <p:nvPr/>
        </p:nvSpPr>
        <p:spPr>
          <a:xfrm rot="5400000">
            <a:off x="394668" y="1462435"/>
            <a:ext cx="513618" cy="557463"/>
          </a:xfrm>
          <a:prstGeom prst="flowChartManualInput">
            <a:avLst/>
          </a:prstGeom>
          <a:solidFill>
            <a:srgbClr val="F6DF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D85CC48D-8765-0B72-7DEE-45BAA9A487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9387" y="1741166"/>
            <a:ext cx="5881687" cy="3310341"/>
          </a:xfrm>
        </p:spPr>
        <p:txBody>
          <a:bodyPr/>
          <a:lstStyle/>
          <a:p>
            <a:pPr marL="0" indent="0">
              <a:buNone/>
            </a:pPr>
            <a:endParaRPr lang="en-US" altLang="ko-KR" dirty="0">
              <a:latin typeface="+mj-ea"/>
              <a:ea typeface="+mj-ea"/>
            </a:endParaRPr>
          </a:p>
          <a:p>
            <a:r>
              <a:rPr lang="en-US" altLang="ko-KR" dirty="0">
                <a:latin typeface="+mj-ea"/>
                <a:ea typeface="+mj-ea"/>
              </a:rPr>
              <a:t>GET </a:t>
            </a:r>
            <a:r>
              <a:rPr lang="ko-KR" altLang="en-US" dirty="0">
                <a:latin typeface="+mj-ea"/>
                <a:ea typeface="+mj-ea"/>
              </a:rPr>
              <a:t>메소드를 활용하여 외부에서 </a:t>
            </a:r>
            <a:r>
              <a:rPr lang="en-US" altLang="ko-KR" dirty="0">
                <a:latin typeface="+mj-ea"/>
                <a:ea typeface="+mj-ea"/>
              </a:rPr>
              <a:t>JSON </a:t>
            </a:r>
            <a:r>
              <a:rPr lang="ko-KR" altLang="en-US" dirty="0">
                <a:latin typeface="+mj-ea"/>
                <a:ea typeface="+mj-ea"/>
              </a:rPr>
              <a:t>형태로 특허 텍스트 입력  </a:t>
            </a:r>
            <a:endParaRPr lang="en-US" altLang="ko-KR" dirty="0">
              <a:latin typeface="+mj-ea"/>
              <a:ea typeface="+mj-ea"/>
            </a:endParaRPr>
          </a:p>
          <a:p>
            <a:pPr marL="0" indent="0">
              <a:buNone/>
            </a:pPr>
            <a:r>
              <a:rPr lang="en-US" altLang="ko-KR" dirty="0">
                <a:latin typeface="+mj-ea"/>
                <a:ea typeface="+mj-ea"/>
              </a:rPr>
              <a:t>   -&gt; HTTP API </a:t>
            </a:r>
            <a:r>
              <a:rPr lang="ko-KR" altLang="en-US" dirty="0">
                <a:latin typeface="+mj-ea"/>
                <a:ea typeface="+mj-ea"/>
              </a:rPr>
              <a:t>형태로 활용할 수 있도록 구현</a:t>
            </a:r>
            <a:endParaRPr lang="en-US" altLang="ko-KR" dirty="0">
              <a:latin typeface="+mj-ea"/>
              <a:ea typeface="+mj-ea"/>
            </a:endParaRPr>
          </a:p>
          <a:p>
            <a:pPr marL="0" indent="0">
              <a:buNone/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050" name="Picture 2" descr="Spire.PDF for Java - LOGON Software Asia">
            <a:extLst>
              <a:ext uri="{FF2B5EF4-FFF2-40B4-BE49-F238E27FC236}">
                <a16:creationId xmlns:a16="http://schemas.microsoft.com/office/drawing/2014/main" id="{461869FE-177E-25DB-660F-C8D36A32ED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8615" y="4359993"/>
            <a:ext cx="2190750" cy="1647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5036CA7-E620-387B-8066-CEAAFA382F10}"/>
              </a:ext>
            </a:extLst>
          </p:cNvPr>
          <p:cNvSpPr txBox="1"/>
          <p:nvPr/>
        </p:nvSpPr>
        <p:spPr>
          <a:xfrm>
            <a:off x="1090978" y="5473088"/>
            <a:ext cx="1434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활용 패키지</a:t>
            </a:r>
          </a:p>
        </p:txBody>
      </p:sp>
      <p:sp>
        <p:nvSpPr>
          <p:cNvPr id="10" name="내용 개체 틀 6">
            <a:extLst>
              <a:ext uri="{FF2B5EF4-FFF2-40B4-BE49-F238E27FC236}">
                <a16:creationId xmlns:a16="http://schemas.microsoft.com/office/drawing/2014/main" id="{D85CC48D-8765-0B72-7DEE-45BAA9A487EA}"/>
              </a:ext>
            </a:extLst>
          </p:cNvPr>
          <p:cNvSpPr txBox="1">
            <a:spLocks/>
          </p:cNvSpPr>
          <p:nvPr/>
        </p:nvSpPr>
        <p:spPr>
          <a:xfrm>
            <a:off x="918844" y="2174487"/>
            <a:ext cx="10659110" cy="4351338"/>
          </a:xfrm>
          <a:prstGeom prst="rect">
            <a:avLst/>
          </a:prstGeom>
        </p:spPr>
        <p:txBody>
          <a:bodyPr lIns="109728" tIns="109728" rIns="109728" bIns="91440"/>
          <a:lstStyle>
            <a:lvl1pPr marL="228600" indent="-22860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Clr>
                <a:schemeClr val="tx2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 sz="2000" kern="1200" spc="7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tx2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 sz="1800" kern="1200" spc="7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tx2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 sz="1600" kern="1200" spc="7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tx2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 sz="1400" kern="1200" spc="7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tx2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 sz="1400" kern="1200" spc="7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PDF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텍스트 추출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AI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실행 및 결과 반환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JSP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 결과 전달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PDF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다운로드</a:t>
            </a:r>
            <a:endParaRPr lang="en-US" altLang="ko-KR" dirty="0">
              <a:latin typeface="+mj-ea"/>
              <a:ea typeface="+mj-ea"/>
            </a:endParaRPr>
          </a:p>
          <a:p>
            <a:pPr marL="0" indent="0">
              <a:buNone/>
            </a:pPr>
            <a:endParaRPr lang="en-US" altLang="ko-KR" dirty="0">
              <a:latin typeface="+mj-ea"/>
              <a:ea typeface="+mj-ea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822000"/>
            <a:ext cx="5391750" cy="2101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8320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순서도: 수동 입력 7"/>
          <p:cNvSpPr/>
          <p:nvPr/>
        </p:nvSpPr>
        <p:spPr>
          <a:xfrm rot="5400000">
            <a:off x="509635" y="1535484"/>
            <a:ext cx="513618" cy="557463"/>
          </a:xfrm>
          <a:prstGeom prst="flowChartManualInpu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1F56F8D-59AD-4BF6-B70E-8135E2C47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sz="4800" dirty="0"/>
              <a:t>수행 결과</a:t>
            </a:r>
          </a:p>
        </p:txBody>
      </p:sp>
      <p:sp>
        <p:nvSpPr>
          <p:cNvPr id="20" name="내용 개체 틀 2">
            <a:extLst>
              <a:ext uri="{FF2B5EF4-FFF2-40B4-BE49-F238E27FC236}">
                <a16:creationId xmlns:a16="http://schemas.microsoft.com/office/drawing/2014/main" id="{E87688FA-723E-4A6D-819A-1B62035A200D}"/>
              </a:ext>
            </a:extLst>
          </p:cNvPr>
          <p:cNvSpPr txBox="1">
            <a:spLocks/>
          </p:cNvSpPr>
          <p:nvPr/>
        </p:nvSpPr>
        <p:spPr>
          <a:xfrm>
            <a:off x="1045176" y="1493859"/>
            <a:ext cx="2893060" cy="693738"/>
          </a:xfrm>
          <a:prstGeom prst="rect">
            <a:avLst/>
          </a:prstGeom>
        </p:spPr>
        <p:txBody>
          <a:bodyPr lIns="109728" tIns="109728" rIns="109728" bIns="91440"/>
          <a:lstStyle>
            <a:lvl1pPr marL="228600" indent="-22860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Clr>
                <a:schemeClr val="tx2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 sz="2000" kern="1200" spc="7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tx2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 sz="1800" kern="1200" spc="7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tx2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 sz="1600" kern="1200" spc="7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tx2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 sz="1400" kern="1200" spc="7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tx2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 sz="1400" kern="1200" spc="7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800" b="1" dirty="0">
                <a:latin typeface="+mj-ea"/>
                <a:ea typeface="+mj-ea"/>
              </a:rPr>
              <a:t>AI</a:t>
            </a:r>
            <a:endParaRPr lang="ko-KR" altLang="en-US" sz="1800" dirty="0"/>
          </a:p>
        </p:txBody>
      </p:sp>
      <p:sp>
        <p:nvSpPr>
          <p:cNvPr id="24" name="순서도: 수동 입력 23"/>
          <p:cNvSpPr/>
          <p:nvPr/>
        </p:nvSpPr>
        <p:spPr>
          <a:xfrm rot="5400000">
            <a:off x="394668" y="1462435"/>
            <a:ext cx="513618" cy="557463"/>
          </a:xfrm>
          <a:prstGeom prst="flowChartManualInput">
            <a:avLst/>
          </a:prstGeom>
          <a:solidFill>
            <a:srgbClr val="F6DF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766445" y="1997976"/>
            <a:ext cx="10659110" cy="4351338"/>
          </a:xfrm>
        </p:spPr>
        <p:txBody>
          <a:bodyPr/>
          <a:lstStyle/>
          <a:p>
            <a:r>
              <a:rPr lang="en-US" altLang="ko-KR" sz="1800" dirty="0">
                <a:latin typeface="+mj-ea"/>
                <a:ea typeface="+mj-ea"/>
              </a:rPr>
              <a:t>AI </a:t>
            </a:r>
            <a:r>
              <a:rPr lang="ko-KR" altLang="en-US" sz="1800" dirty="0">
                <a:latin typeface="+mj-ea"/>
                <a:ea typeface="+mj-ea"/>
              </a:rPr>
              <a:t>모델 결정 </a:t>
            </a:r>
            <a:r>
              <a:rPr lang="en-US" altLang="ko-KR" sz="1800" dirty="0">
                <a:latin typeface="+mj-ea"/>
                <a:ea typeface="+mj-ea"/>
              </a:rPr>
              <a:t>: </a:t>
            </a:r>
            <a:r>
              <a:rPr lang="en-US" altLang="ko-KR" sz="1800" dirty="0" err="1">
                <a:latin typeface="+mj-ea"/>
                <a:ea typeface="+mj-ea"/>
              </a:rPr>
              <a:t>KoBART</a:t>
            </a:r>
            <a:endParaRPr lang="en-US" altLang="ko-KR" sz="1800" dirty="0">
              <a:latin typeface="+mj-ea"/>
              <a:ea typeface="+mj-ea"/>
            </a:endParaRPr>
          </a:p>
          <a:p>
            <a:r>
              <a:rPr lang="en-US" altLang="ko-KR" sz="1800" dirty="0" err="1">
                <a:latin typeface="+mj-ea"/>
                <a:ea typeface="+mj-ea"/>
              </a:rPr>
              <a:t>KoBART</a:t>
            </a:r>
            <a:r>
              <a:rPr lang="en-US" altLang="ko-KR" sz="1800" dirty="0">
                <a:latin typeface="+mj-ea"/>
                <a:ea typeface="+mj-ea"/>
              </a:rPr>
              <a:t> </a:t>
            </a:r>
            <a:r>
              <a:rPr lang="ko-KR" altLang="en-US" sz="1800" dirty="0">
                <a:latin typeface="+mj-ea"/>
                <a:ea typeface="+mj-ea"/>
              </a:rPr>
              <a:t>모델 환경 구축 및 실습</a:t>
            </a:r>
            <a:endParaRPr lang="en-US" altLang="ko-KR" sz="1800" dirty="0">
              <a:latin typeface="+mj-ea"/>
              <a:ea typeface="+mj-ea"/>
            </a:endParaRPr>
          </a:p>
          <a:p>
            <a:r>
              <a:rPr lang="ko-KR" altLang="en-US" sz="1800" dirty="0">
                <a:latin typeface="+mj-ea"/>
                <a:ea typeface="+mj-ea"/>
              </a:rPr>
              <a:t>데이터 셋에 맞게 학습 및 </a:t>
            </a:r>
            <a:r>
              <a:rPr lang="ko-KR" altLang="en-US" sz="1800" dirty="0" err="1">
                <a:latin typeface="+mj-ea"/>
                <a:ea typeface="+mj-ea"/>
              </a:rPr>
              <a:t>파인튜닝</a:t>
            </a:r>
            <a:endParaRPr lang="ko-KR" altLang="en-US" sz="1800" dirty="0">
              <a:latin typeface="+mj-ea"/>
              <a:ea typeface="+mj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2539" y="1842380"/>
            <a:ext cx="5328050" cy="404175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209" y="3415797"/>
            <a:ext cx="5153599" cy="2468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002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순서도: 수동 입력 7"/>
          <p:cNvSpPr/>
          <p:nvPr/>
        </p:nvSpPr>
        <p:spPr>
          <a:xfrm rot="5400000">
            <a:off x="509635" y="1535484"/>
            <a:ext cx="513618" cy="557463"/>
          </a:xfrm>
          <a:prstGeom prst="flowChartManualInpu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1F56F8D-59AD-4BF6-B70E-8135E2C47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sz="4800" dirty="0"/>
              <a:t>수행 결과</a:t>
            </a:r>
          </a:p>
        </p:txBody>
      </p:sp>
      <p:sp>
        <p:nvSpPr>
          <p:cNvPr id="20" name="내용 개체 틀 2">
            <a:extLst>
              <a:ext uri="{FF2B5EF4-FFF2-40B4-BE49-F238E27FC236}">
                <a16:creationId xmlns:a16="http://schemas.microsoft.com/office/drawing/2014/main" id="{E87688FA-723E-4A6D-819A-1B62035A200D}"/>
              </a:ext>
            </a:extLst>
          </p:cNvPr>
          <p:cNvSpPr txBox="1">
            <a:spLocks/>
          </p:cNvSpPr>
          <p:nvPr/>
        </p:nvSpPr>
        <p:spPr>
          <a:xfrm>
            <a:off x="1045176" y="1493859"/>
            <a:ext cx="2893060" cy="693738"/>
          </a:xfrm>
          <a:prstGeom prst="rect">
            <a:avLst/>
          </a:prstGeom>
        </p:spPr>
        <p:txBody>
          <a:bodyPr lIns="109728" tIns="109728" rIns="109728" bIns="91440"/>
          <a:lstStyle>
            <a:lvl1pPr marL="228600" indent="-22860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Clr>
                <a:schemeClr val="tx2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 sz="2000" kern="1200" spc="7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tx2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 sz="1800" kern="1200" spc="7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tx2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 sz="1600" kern="1200" spc="7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tx2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 sz="1400" kern="1200" spc="7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tx2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 sz="1400" kern="1200" spc="7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800" b="1" dirty="0">
                <a:latin typeface="+mj-ea"/>
                <a:ea typeface="+mj-ea"/>
              </a:rPr>
              <a:t>AI</a:t>
            </a:r>
            <a:endParaRPr lang="ko-KR" altLang="en-US" sz="1800" dirty="0"/>
          </a:p>
        </p:txBody>
      </p:sp>
      <p:sp>
        <p:nvSpPr>
          <p:cNvPr id="24" name="순서도: 수동 입력 23"/>
          <p:cNvSpPr/>
          <p:nvPr/>
        </p:nvSpPr>
        <p:spPr>
          <a:xfrm rot="5400000">
            <a:off x="394668" y="1462435"/>
            <a:ext cx="513618" cy="557463"/>
          </a:xfrm>
          <a:prstGeom prst="flowChartManualInput">
            <a:avLst/>
          </a:prstGeom>
          <a:solidFill>
            <a:srgbClr val="F6DF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766445" y="1997976"/>
            <a:ext cx="10659110" cy="435133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sz="1800" dirty="0" err="1">
                <a:latin typeface="+mj-ea"/>
                <a:ea typeface="+mj-ea"/>
              </a:rPr>
              <a:t>KoBART</a:t>
            </a:r>
            <a:r>
              <a:rPr lang="ko-KR" altLang="en-US" sz="1800" dirty="0">
                <a:latin typeface="+mj-ea"/>
                <a:ea typeface="+mj-ea"/>
              </a:rPr>
              <a:t>에 넣기에는 원문 길이가 길다</a:t>
            </a:r>
            <a:r>
              <a:rPr lang="en-US" altLang="ko-KR" sz="1800" dirty="0">
                <a:latin typeface="+mj-ea"/>
                <a:ea typeface="+mj-ea"/>
              </a:rPr>
              <a:t>(Max Length</a:t>
            </a:r>
            <a:r>
              <a:rPr lang="ko-KR" altLang="en-US" sz="1800" dirty="0">
                <a:latin typeface="+mj-ea"/>
                <a:ea typeface="+mj-ea"/>
              </a:rPr>
              <a:t>문제</a:t>
            </a:r>
            <a:r>
              <a:rPr lang="en-US" altLang="ko-KR" sz="1800" dirty="0">
                <a:latin typeface="+mj-ea"/>
                <a:ea typeface="+mj-ea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1800" dirty="0">
                <a:latin typeface="+mj-ea"/>
                <a:ea typeface="+mj-ea"/>
              </a:rPr>
              <a:t>추가적인 </a:t>
            </a:r>
            <a:r>
              <a:rPr lang="ko-KR" altLang="en-US" sz="1800" dirty="0" err="1">
                <a:latin typeface="+mj-ea"/>
                <a:ea typeface="+mj-ea"/>
              </a:rPr>
              <a:t>전처리</a:t>
            </a:r>
            <a:r>
              <a:rPr lang="ko-KR" altLang="en-US" sz="1800" dirty="0">
                <a:latin typeface="+mj-ea"/>
                <a:ea typeface="+mj-ea"/>
              </a:rPr>
              <a:t> </a:t>
            </a:r>
            <a:r>
              <a:rPr lang="en-US" altLang="ko-KR" sz="1800" dirty="0">
                <a:latin typeface="+mj-ea"/>
                <a:ea typeface="+mj-ea"/>
              </a:rPr>
              <a:t>: </a:t>
            </a:r>
            <a:r>
              <a:rPr lang="ko-KR" altLang="en-US" sz="1800" dirty="0">
                <a:latin typeface="+mj-ea"/>
                <a:ea typeface="+mj-ea"/>
              </a:rPr>
              <a:t>섹션추출</a:t>
            </a:r>
            <a:r>
              <a:rPr lang="en-US" altLang="ko-KR" sz="1800" dirty="0">
                <a:latin typeface="+mj-ea"/>
                <a:ea typeface="+mj-ea"/>
              </a:rPr>
              <a:t>, </a:t>
            </a:r>
            <a:r>
              <a:rPr lang="en-US" altLang="ko-KR" sz="1800" dirty="0" err="1">
                <a:latin typeface="+mj-ea"/>
                <a:ea typeface="+mj-ea"/>
              </a:rPr>
              <a:t>TextRank</a:t>
            </a:r>
            <a:endParaRPr lang="en-US" altLang="ko-KR" sz="1800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ko-KR" altLang="en-US" sz="1800" dirty="0" err="1">
                <a:latin typeface="+mj-ea"/>
                <a:ea typeface="+mj-ea"/>
              </a:rPr>
              <a:t>의미있는</a:t>
            </a:r>
            <a:r>
              <a:rPr lang="ko-KR" altLang="en-US" sz="1800" dirty="0">
                <a:latin typeface="+mj-ea"/>
                <a:ea typeface="+mj-ea"/>
              </a:rPr>
              <a:t> 섹션만 </a:t>
            </a:r>
            <a:r>
              <a:rPr lang="ko-KR" altLang="en-US" sz="1800" dirty="0" err="1">
                <a:latin typeface="+mj-ea"/>
                <a:ea typeface="+mj-ea"/>
              </a:rPr>
              <a:t>추출한뒤</a:t>
            </a:r>
            <a:r>
              <a:rPr lang="ko-KR" altLang="en-US" sz="1800" dirty="0">
                <a:latin typeface="+mj-ea"/>
                <a:ea typeface="+mj-ea"/>
              </a:rPr>
              <a:t> 이 섹션을 한번 더</a:t>
            </a:r>
            <a:r>
              <a:rPr lang="en-US" altLang="ko-KR" sz="1800" dirty="0">
                <a:latin typeface="+mj-ea"/>
                <a:ea typeface="+mj-ea"/>
              </a:rPr>
              <a:t> </a:t>
            </a:r>
            <a:r>
              <a:rPr lang="en-US" altLang="ko-KR" sz="1800" dirty="0" err="1">
                <a:latin typeface="+mj-ea"/>
                <a:ea typeface="+mj-ea"/>
              </a:rPr>
              <a:t>Textrank</a:t>
            </a:r>
            <a:r>
              <a:rPr lang="ko-KR" altLang="en-US" sz="1800" dirty="0">
                <a:latin typeface="+mj-ea"/>
                <a:ea typeface="+mj-ea"/>
              </a:rPr>
              <a:t>를 넣어 추출요약 진행 후</a:t>
            </a:r>
            <a:r>
              <a:rPr lang="en-US" altLang="ko-KR" sz="1800" dirty="0">
                <a:latin typeface="+mj-ea"/>
                <a:ea typeface="+mj-ea"/>
              </a:rPr>
              <a:t>, </a:t>
            </a:r>
            <a:r>
              <a:rPr lang="ko-KR" altLang="en-US" sz="1800" dirty="0">
                <a:latin typeface="+mj-ea"/>
                <a:ea typeface="+mj-ea"/>
              </a:rPr>
              <a:t>튜닝한 </a:t>
            </a:r>
            <a:r>
              <a:rPr lang="en-US" altLang="ko-KR" sz="1800" dirty="0" err="1">
                <a:latin typeface="+mj-ea"/>
                <a:ea typeface="+mj-ea"/>
              </a:rPr>
              <a:t>KoBART</a:t>
            </a:r>
            <a:r>
              <a:rPr lang="ko-KR" altLang="en-US" sz="1800" dirty="0">
                <a:latin typeface="+mj-ea"/>
                <a:ea typeface="+mj-ea"/>
              </a:rPr>
              <a:t>모델을 사용해 생성요약을 진행함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D82BC2D-6130-AA33-78C7-5C5F101B7F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0116914C-7AAD-C1B0-C407-3A01A36F3691}"/>
              </a:ext>
            </a:extLst>
          </p:cNvPr>
          <p:cNvGrpSpPr/>
          <p:nvPr/>
        </p:nvGrpSpPr>
        <p:grpSpPr>
          <a:xfrm>
            <a:off x="1792588" y="4301067"/>
            <a:ext cx="8606824" cy="2053624"/>
            <a:chOff x="1045176" y="4301067"/>
            <a:chExt cx="8606824" cy="2053624"/>
          </a:xfrm>
        </p:grpSpPr>
        <p:sp>
          <p:nvSpPr>
            <p:cNvPr id="5" name="원형: 비어 있음 4">
              <a:extLst>
                <a:ext uri="{FF2B5EF4-FFF2-40B4-BE49-F238E27FC236}">
                  <a16:creationId xmlns:a16="http://schemas.microsoft.com/office/drawing/2014/main" id="{D90360F2-C183-6B78-7DBB-6F973B7B7B14}"/>
                </a:ext>
              </a:extLst>
            </p:cNvPr>
            <p:cNvSpPr/>
            <p:nvPr/>
          </p:nvSpPr>
          <p:spPr>
            <a:xfrm>
              <a:off x="1045176" y="4301067"/>
              <a:ext cx="2053624" cy="2053624"/>
            </a:xfrm>
            <a:prstGeom prst="donut">
              <a:avLst>
                <a:gd name="adj" fmla="val 7346"/>
              </a:avLst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특허 문서</a:t>
              </a:r>
              <a:endPara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algn="ctr"/>
              <a:r>
                <a:rPr lang="ko-KR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섹션 추출</a:t>
              </a:r>
            </a:p>
          </p:txBody>
        </p:sp>
        <p:sp>
          <p:nvSpPr>
            <p:cNvPr id="13" name="원형: 비어 있음 12">
              <a:extLst>
                <a:ext uri="{FF2B5EF4-FFF2-40B4-BE49-F238E27FC236}">
                  <a16:creationId xmlns:a16="http://schemas.microsoft.com/office/drawing/2014/main" id="{5F2889EF-06F5-1B6F-C4F2-9396DC8396BF}"/>
                </a:ext>
              </a:extLst>
            </p:cNvPr>
            <p:cNvSpPr/>
            <p:nvPr/>
          </p:nvSpPr>
          <p:spPr>
            <a:xfrm>
              <a:off x="4321775" y="4301067"/>
              <a:ext cx="2053624" cy="2053624"/>
            </a:xfrm>
            <a:prstGeom prst="donut">
              <a:avLst>
                <a:gd name="adj" fmla="val 7346"/>
              </a:avLst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TextRank</a:t>
              </a:r>
              <a:endPara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4" name="원형: 비어 있음 13">
              <a:extLst>
                <a:ext uri="{FF2B5EF4-FFF2-40B4-BE49-F238E27FC236}">
                  <a16:creationId xmlns:a16="http://schemas.microsoft.com/office/drawing/2014/main" id="{A896EBC6-6F69-4DF2-BD28-2930349B3863}"/>
                </a:ext>
              </a:extLst>
            </p:cNvPr>
            <p:cNvSpPr/>
            <p:nvPr/>
          </p:nvSpPr>
          <p:spPr>
            <a:xfrm>
              <a:off x="7598376" y="4301067"/>
              <a:ext cx="2053624" cy="2053624"/>
            </a:xfrm>
            <a:prstGeom prst="donut">
              <a:avLst>
                <a:gd name="adj" fmla="val 7346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KoBART</a:t>
              </a:r>
              <a:endPara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7" name="화살표: 오른쪽 6">
              <a:extLst>
                <a:ext uri="{FF2B5EF4-FFF2-40B4-BE49-F238E27FC236}">
                  <a16:creationId xmlns:a16="http://schemas.microsoft.com/office/drawing/2014/main" id="{6A40B83C-0973-4071-4A3B-C30EF4B50985}"/>
                </a:ext>
              </a:extLst>
            </p:cNvPr>
            <p:cNvSpPr/>
            <p:nvPr/>
          </p:nvSpPr>
          <p:spPr>
            <a:xfrm>
              <a:off x="3320565" y="5100320"/>
              <a:ext cx="779445" cy="386080"/>
            </a:xfrm>
            <a:prstGeom prst="rightArrow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6" name="화살표: 오른쪽 15">
              <a:extLst>
                <a:ext uri="{FF2B5EF4-FFF2-40B4-BE49-F238E27FC236}">
                  <a16:creationId xmlns:a16="http://schemas.microsoft.com/office/drawing/2014/main" id="{A37DE7B3-2F0A-A599-AFB3-47D06D6E2517}"/>
                </a:ext>
              </a:extLst>
            </p:cNvPr>
            <p:cNvSpPr/>
            <p:nvPr/>
          </p:nvSpPr>
          <p:spPr>
            <a:xfrm>
              <a:off x="6597164" y="5100320"/>
              <a:ext cx="779445" cy="386080"/>
            </a:xfrm>
            <a:prstGeom prst="rightArrow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427655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순서도: 수동 입력 7"/>
          <p:cNvSpPr/>
          <p:nvPr/>
        </p:nvSpPr>
        <p:spPr>
          <a:xfrm rot="5400000">
            <a:off x="509635" y="1535484"/>
            <a:ext cx="513618" cy="557463"/>
          </a:xfrm>
          <a:prstGeom prst="flowChartManualInpu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1F56F8D-59AD-4BF6-B70E-8135E2C47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sz="4800" dirty="0"/>
              <a:t>수행 결과</a:t>
            </a:r>
          </a:p>
        </p:txBody>
      </p:sp>
      <p:sp>
        <p:nvSpPr>
          <p:cNvPr id="20" name="내용 개체 틀 2">
            <a:extLst>
              <a:ext uri="{FF2B5EF4-FFF2-40B4-BE49-F238E27FC236}">
                <a16:creationId xmlns:a16="http://schemas.microsoft.com/office/drawing/2014/main" id="{E87688FA-723E-4A6D-819A-1B62035A200D}"/>
              </a:ext>
            </a:extLst>
          </p:cNvPr>
          <p:cNvSpPr txBox="1">
            <a:spLocks/>
          </p:cNvSpPr>
          <p:nvPr/>
        </p:nvSpPr>
        <p:spPr>
          <a:xfrm>
            <a:off x="1045176" y="1493859"/>
            <a:ext cx="2893060" cy="693738"/>
          </a:xfrm>
          <a:prstGeom prst="rect">
            <a:avLst/>
          </a:prstGeom>
        </p:spPr>
        <p:txBody>
          <a:bodyPr lIns="109728" tIns="109728" rIns="109728" bIns="91440"/>
          <a:lstStyle>
            <a:lvl1pPr marL="228600" indent="-22860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Clr>
                <a:schemeClr val="tx2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 sz="2000" kern="1200" spc="7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tx2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 sz="1800" kern="1200" spc="7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tx2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 sz="1600" kern="1200" spc="7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tx2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 sz="1400" kern="1200" spc="7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tx2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 sz="1400" kern="1200" spc="7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800" b="1" dirty="0">
                <a:latin typeface="+mj-ea"/>
                <a:ea typeface="+mj-ea"/>
              </a:rPr>
              <a:t>AI</a:t>
            </a:r>
            <a:endParaRPr lang="ko-KR" altLang="en-US" sz="1800" dirty="0"/>
          </a:p>
        </p:txBody>
      </p:sp>
      <p:sp>
        <p:nvSpPr>
          <p:cNvPr id="24" name="순서도: 수동 입력 23"/>
          <p:cNvSpPr/>
          <p:nvPr/>
        </p:nvSpPr>
        <p:spPr>
          <a:xfrm rot="5400000">
            <a:off x="394668" y="1462435"/>
            <a:ext cx="513618" cy="557463"/>
          </a:xfrm>
          <a:prstGeom prst="flowChartManualInput">
            <a:avLst/>
          </a:prstGeom>
          <a:solidFill>
            <a:srgbClr val="F6DF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766445" y="1997976"/>
            <a:ext cx="10659110" cy="4351338"/>
          </a:xfrm>
        </p:spPr>
        <p:txBody>
          <a:bodyPr/>
          <a:lstStyle/>
          <a:p>
            <a:r>
              <a:rPr lang="ko-KR" altLang="en-US" sz="1800" dirty="0">
                <a:latin typeface="+mj-ea"/>
                <a:ea typeface="+mj-ea"/>
              </a:rPr>
              <a:t>최종 </a:t>
            </a:r>
            <a:r>
              <a:rPr lang="en-US" altLang="ko-KR" sz="1800" dirty="0">
                <a:latin typeface="+mj-ea"/>
                <a:ea typeface="+mj-ea"/>
              </a:rPr>
              <a:t>AI </a:t>
            </a:r>
            <a:r>
              <a:rPr lang="ko-KR" altLang="en-US" sz="1800" dirty="0">
                <a:latin typeface="+mj-ea"/>
                <a:ea typeface="+mj-ea"/>
              </a:rPr>
              <a:t>프로세스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9F2512B-1FD7-EF7A-0F93-1093208B2F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5934" y="2564174"/>
            <a:ext cx="7501467" cy="3892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6351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8CC777-BBEA-42B0-8A9A-8C51F5F79F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963" y="0"/>
            <a:ext cx="10659110" cy="1325563"/>
          </a:xfrm>
        </p:spPr>
        <p:txBody>
          <a:bodyPr/>
          <a:lstStyle/>
          <a:p>
            <a:pPr algn="ctr"/>
            <a:r>
              <a:rPr lang="ko-KR" altLang="en-US" sz="4400" dirty="0"/>
              <a:t>기대효과 및 활용방안</a:t>
            </a: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E87688FA-723E-4A6D-819A-1B62035A20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144" y="1576859"/>
            <a:ext cx="5833192" cy="4351338"/>
          </a:xfrm>
        </p:spPr>
        <p:txBody>
          <a:bodyPr/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 - 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특허 문서 비교에 많은 도움</a:t>
            </a:r>
            <a:endParaRPr lang="en-US" altLang="ko-KR" sz="18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800" kern="0" spc="0" dirty="0">
              <a:solidFill>
                <a:srgbClr val="000000"/>
              </a:solidFill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 -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시간 및 비용 절약으로 사회적 후생 증가</a:t>
            </a:r>
            <a:endParaRPr lang="en-US" altLang="ko-KR" sz="18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800" kern="0" spc="0" dirty="0">
              <a:solidFill>
                <a:srgbClr val="000000"/>
              </a:solidFill>
              <a:latin typeface="함초롬바탕" panose="02030604000101010101" pitchFamily="18" charset="-127"/>
            </a:endParaRPr>
          </a:p>
          <a:p>
            <a:pPr marL="0" indent="0" algn="just" fontAlgn="base" latinLnBrk="1">
              <a:lnSpc>
                <a:spcPct val="160000"/>
              </a:lnSpc>
              <a:spcBef>
                <a:spcPts val="0"/>
              </a:spcBef>
              <a:buNone/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-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최근 개정된 데이터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법에 대응하여 많은</a:t>
            </a:r>
            <a:endParaRPr lang="en-US" altLang="ko-KR" sz="1800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algn="just" fontAlgn="base" latinLnBrk="1">
              <a:lnSpc>
                <a:spcPct val="160000"/>
              </a:lnSpc>
              <a:spcBef>
                <a:spcPts val="0"/>
              </a:spcBef>
              <a:buNone/>
            </a:pPr>
            <a:r>
              <a:rPr lang="en-US" altLang="ko-KR" sz="1800" kern="0" spc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데이터 처리에 도움</a:t>
            </a:r>
            <a:endParaRPr lang="en-US" altLang="ko-KR" sz="1800" kern="0" spc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algn="just" fontAlgn="base" latinLnBrk="1">
              <a:lnSpc>
                <a:spcPct val="160000"/>
              </a:lnSpc>
              <a:spcBef>
                <a:spcPts val="0"/>
              </a:spcBef>
              <a:buNone/>
            </a:pPr>
            <a:endParaRPr lang="en-US" altLang="ko-KR" sz="1800" kern="0" spc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algn="just" fontAlgn="base" latinLnBrk="1">
              <a:lnSpc>
                <a:spcPct val="160000"/>
              </a:lnSpc>
              <a:spcBef>
                <a:spcPts val="0"/>
              </a:spcBef>
              <a:buNone/>
            </a:pPr>
            <a:r>
              <a:rPr lang="en-US" altLang="ko-KR" sz="1800" kern="0" spc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DB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를 사용하지 않고 개발하여 높은 이식성</a:t>
            </a:r>
            <a:r>
              <a:rPr lang="ko-KR" altLang="en-US" sz="1800" kern="0" spc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 장점</a:t>
            </a:r>
            <a:r>
              <a:rPr lang="en-US" altLang="ko-KR" sz="1800" kern="0" spc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sz="1800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algn="just" fontAlgn="base" latinLnBrk="1">
              <a:lnSpc>
                <a:spcPct val="160000"/>
              </a:lnSpc>
              <a:spcBef>
                <a:spcPts val="0"/>
              </a:spcBef>
              <a:buNone/>
            </a:pPr>
            <a:r>
              <a:rPr lang="en-US" altLang="ko-KR" sz="1800" kern="0" spc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800" kern="0" spc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ex.</a:t>
            </a:r>
            <a:r>
              <a:rPr lang="ko-KR" altLang="en-US" sz="1800" kern="0" spc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800" kern="0" spc="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바로날인</a:t>
            </a:r>
            <a:r>
              <a:rPr lang="en-US" altLang="ko-KR" sz="1800" kern="0" spc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pic>
        <p:nvPicPr>
          <p:cNvPr id="1026" name="Picture 2" descr="데이터 경제발전과 데이터 3법, 어떻게 볼 것인가? | 코스콤 뉴스룸">
            <a:extLst>
              <a:ext uri="{FF2B5EF4-FFF2-40B4-BE49-F238E27FC236}">
                <a16:creationId xmlns:a16="http://schemas.microsoft.com/office/drawing/2014/main" id="{61C35C9F-93F5-C57F-3820-68FC328172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3336" y="1693932"/>
            <a:ext cx="5360611" cy="3350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ED349BD-C010-3C25-15B4-60A4F68334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0675" y="5193617"/>
            <a:ext cx="3036815" cy="1046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1E2AC32-803D-BC68-452F-2DA5F11A52BF}"/>
              </a:ext>
            </a:extLst>
          </p:cNvPr>
          <p:cNvSpPr txBox="1"/>
          <p:nvPr/>
        </p:nvSpPr>
        <p:spPr>
          <a:xfrm>
            <a:off x="7927597" y="6156292"/>
            <a:ext cx="3498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hlinkClick r:id="rId4"/>
              </a:rPr>
              <a:t>http://baronarin.com/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666608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5" name="Rectangle 144">
            <a:extLst>
              <a:ext uri="{FF2B5EF4-FFF2-40B4-BE49-F238E27FC236}">
                <a16:creationId xmlns:a16="http://schemas.microsoft.com/office/drawing/2014/main" id="{99B5B3C5-A599-465B-B2B9-866E8B2087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2001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25C84982-7DD0-43B1-8A2D-BFA4DF1B4E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2001" cy="68580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149" name="Decorative Circles">
            <a:extLst>
              <a:ext uri="{FF2B5EF4-FFF2-40B4-BE49-F238E27FC236}">
                <a16:creationId xmlns:a16="http://schemas.microsoft.com/office/drawing/2014/main" id="{1D912E1C-3BBA-42F0-A3EE-FEC382E723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-1"/>
            <a:ext cx="12192001" cy="6858001"/>
            <a:chOff x="-1" y="-1"/>
            <a:chExt cx="12192001" cy="6858001"/>
          </a:xfrm>
        </p:grpSpPr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2FEEAC76-E273-46A8-8F8E-CE59860FE7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09098" y="727602"/>
              <a:ext cx="172408" cy="172408"/>
            </a:xfrm>
            <a:prstGeom prst="ellipse">
              <a:avLst/>
            </a:prstGeom>
            <a:solidFill>
              <a:schemeClr val="accent2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76594A0E-9400-45AD-A431-1DA1C0B28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49947" y="136523"/>
              <a:ext cx="113367" cy="113367"/>
            </a:xfrm>
            <a:prstGeom prst="ellipse">
              <a:avLst/>
            </a:prstGeom>
            <a:solidFill>
              <a:srgbClr val="F39E29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20916D6C-D32F-42B6-8512-CD5EDB8F2B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75290" y="5859047"/>
              <a:ext cx="305780" cy="30578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3834846D-59C6-40F4-907C-F1A4689B58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5730" y="1133938"/>
              <a:ext cx="226735" cy="226735"/>
            </a:xfrm>
            <a:prstGeom prst="ellipse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5A257CDF-2E36-4DC7-8EE4-5CD8F8ECAC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36830" y="554419"/>
              <a:ext cx="382700" cy="3827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D5B26E0E-A115-4AE2-82D8-76BB93CC49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24303" y="299808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755058DB-7E01-4E95-BF59-983AA1BBB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29630" y="5482355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A810F7E2-23F3-44D6-B09E-71E5565360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15328" y="6124958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59D5C391-E1DB-410A-A78C-ED3BBDFF07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20382" y="6255986"/>
              <a:ext cx="305780" cy="30578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77C4944D-9373-4283-BCAA-927A031665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34343" y="6204350"/>
              <a:ext cx="113367" cy="11336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6804C521-2D9F-4CE4-AFD3-D4F1551FEC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42244" y="6317718"/>
              <a:ext cx="549756" cy="540282"/>
            </a:xfrm>
            <a:custGeom>
              <a:avLst/>
              <a:gdLst>
                <a:gd name="connsiteX0" fmla="*/ 1224540 w 2115556"/>
                <a:gd name="connsiteY0" fmla="*/ 0 h 2079100"/>
                <a:gd name="connsiteX1" fmla="*/ 2090421 w 2115556"/>
                <a:gd name="connsiteY1" fmla="*/ 358660 h 2079100"/>
                <a:gd name="connsiteX2" fmla="*/ 2115556 w 2115556"/>
                <a:gd name="connsiteY2" fmla="*/ 386315 h 2079100"/>
                <a:gd name="connsiteX3" fmla="*/ 2115556 w 2115556"/>
                <a:gd name="connsiteY3" fmla="*/ 2062765 h 2079100"/>
                <a:gd name="connsiteX4" fmla="*/ 2100710 w 2115556"/>
                <a:gd name="connsiteY4" fmla="*/ 2079100 h 2079100"/>
                <a:gd name="connsiteX5" fmla="*/ 348370 w 2115556"/>
                <a:gd name="connsiteY5" fmla="*/ 2079100 h 2079100"/>
                <a:gd name="connsiteX6" fmla="*/ 279625 w 2115556"/>
                <a:gd name="connsiteY6" fmla="*/ 2003461 h 2079100"/>
                <a:gd name="connsiteX7" fmla="*/ 0 w 2115556"/>
                <a:gd name="connsiteY7" fmla="*/ 1224540 h 2079100"/>
                <a:gd name="connsiteX8" fmla="*/ 1224540 w 2115556"/>
                <a:gd name="connsiteY8" fmla="*/ 0 h 207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15556" h="2079100">
                  <a:moveTo>
                    <a:pt x="1224540" y="0"/>
                  </a:moveTo>
                  <a:cubicBezTo>
                    <a:pt x="1562687" y="0"/>
                    <a:pt x="1868823" y="137062"/>
                    <a:pt x="2090421" y="358660"/>
                  </a:cubicBezTo>
                  <a:lnTo>
                    <a:pt x="2115556" y="386315"/>
                  </a:lnTo>
                  <a:lnTo>
                    <a:pt x="2115556" y="2062765"/>
                  </a:lnTo>
                  <a:lnTo>
                    <a:pt x="2100710" y="2079100"/>
                  </a:lnTo>
                  <a:lnTo>
                    <a:pt x="348370" y="2079100"/>
                  </a:lnTo>
                  <a:lnTo>
                    <a:pt x="279625" y="2003461"/>
                  </a:lnTo>
                  <a:cubicBezTo>
                    <a:pt x="104938" y="1791789"/>
                    <a:pt x="0" y="1520419"/>
                    <a:pt x="0" y="1224540"/>
                  </a:cubicBezTo>
                  <a:cubicBezTo>
                    <a:pt x="0" y="548245"/>
                    <a:pt x="548245" y="0"/>
                    <a:pt x="1224540" y="0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755AC65C-13EF-4182-AA3C-62BE165C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" y="-1"/>
              <a:ext cx="510196" cy="538336"/>
            </a:xfrm>
            <a:custGeom>
              <a:avLst/>
              <a:gdLst>
                <a:gd name="connsiteX0" fmla="*/ 0 w 510196"/>
                <a:gd name="connsiteY0" fmla="*/ 0 h 538336"/>
                <a:gd name="connsiteX1" fmla="*/ 459276 w 510196"/>
                <a:gd name="connsiteY1" fmla="*/ 0 h 538336"/>
                <a:gd name="connsiteX2" fmla="*/ 482126 w 510196"/>
                <a:gd name="connsiteY2" fmla="*/ 42098 h 538336"/>
                <a:gd name="connsiteX3" fmla="*/ 510196 w 510196"/>
                <a:gd name="connsiteY3" fmla="*/ 181136 h 538336"/>
                <a:gd name="connsiteX4" fmla="*/ 152996 w 510196"/>
                <a:gd name="connsiteY4" fmla="*/ 538336 h 538336"/>
                <a:gd name="connsiteX5" fmla="*/ 13958 w 510196"/>
                <a:gd name="connsiteY5" fmla="*/ 510266 h 538336"/>
                <a:gd name="connsiteX6" fmla="*/ 0 w 510196"/>
                <a:gd name="connsiteY6" fmla="*/ 502690 h 538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0196" h="538336">
                  <a:moveTo>
                    <a:pt x="0" y="0"/>
                  </a:moveTo>
                  <a:lnTo>
                    <a:pt x="459276" y="0"/>
                  </a:lnTo>
                  <a:lnTo>
                    <a:pt x="482126" y="42098"/>
                  </a:lnTo>
                  <a:cubicBezTo>
                    <a:pt x="500201" y="84833"/>
                    <a:pt x="510196" y="131817"/>
                    <a:pt x="510196" y="181136"/>
                  </a:cubicBezTo>
                  <a:cubicBezTo>
                    <a:pt x="510196" y="378412"/>
                    <a:pt x="350272" y="538336"/>
                    <a:pt x="152996" y="538336"/>
                  </a:cubicBezTo>
                  <a:cubicBezTo>
                    <a:pt x="103677" y="538336"/>
                    <a:pt x="56693" y="528341"/>
                    <a:pt x="13958" y="510266"/>
                  </a:cubicBezTo>
                  <a:lnTo>
                    <a:pt x="0" y="50269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E40DA8D2-FA4B-4282-9D44-48C27B63A1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528695" y="1"/>
              <a:ext cx="554074" cy="282754"/>
            </a:xfrm>
            <a:custGeom>
              <a:avLst/>
              <a:gdLst>
                <a:gd name="connsiteX0" fmla="*/ 644 w 309162"/>
                <a:gd name="connsiteY0" fmla="*/ 0 h 157771"/>
                <a:gd name="connsiteX1" fmla="*/ 308518 w 309162"/>
                <a:gd name="connsiteY1" fmla="*/ 0 h 157771"/>
                <a:gd name="connsiteX2" fmla="*/ 309162 w 309162"/>
                <a:gd name="connsiteY2" fmla="*/ 3190 h 157771"/>
                <a:gd name="connsiteX3" fmla="*/ 154581 w 309162"/>
                <a:gd name="connsiteY3" fmla="*/ 157771 h 157771"/>
                <a:gd name="connsiteX4" fmla="*/ 0 w 309162"/>
                <a:gd name="connsiteY4" fmla="*/ 3190 h 157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9162" h="157771">
                  <a:moveTo>
                    <a:pt x="644" y="0"/>
                  </a:moveTo>
                  <a:lnTo>
                    <a:pt x="308518" y="0"/>
                  </a:lnTo>
                  <a:lnTo>
                    <a:pt x="309162" y="3190"/>
                  </a:lnTo>
                  <a:cubicBezTo>
                    <a:pt x="309162" y="88563"/>
                    <a:pt x="239954" y="157771"/>
                    <a:pt x="154581" y="157771"/>
                  </a:cubicBezTo>
                  <a:cubicBezTo>
                    <a:pt x="69208" y="157771"/>
                    <a:pt x="0" y="88563"/>
                    <a:pt x="0" y="319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99065014-CB18-414D-A527-31ECC45700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04140" y="1132500"/>
              <a:ext cx="84680" cy="846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8F39E27A-56C1-4328-8DF1-2DA147C784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51348" y="5576515"/>
              <a:ext cx="137603" cy="210490"/>
            </a:xfrm>
            <a:custGeom>
              <a:avLst/>
              <a:gdLst>
                <a:gd name="connsiteX0" fmla="*/ 105245 w 137603"/>
                <a:gd name="connsiteY0" fmla="*/ 0 h 210490"/>
                <a:gd name="connsiteX1" fmla="*/ 137603 w 137603"/>
                <a:gd name="connsiteY1" fmla="*/ 6533 h 210490"/>
                <a:gd name="connsiteX2" fmla="*/ 137603 w 137603"/>
                <a:gd name="connsiteY2" fmla="*/ 203957 h 210490"/>
                <a:gd name="connsiteX3" fmla="*/ 105245 w 137603"/>
                <a:gd name="connsiteY3" fmla="*/ 210490 h 210490"/>
                <a:gd name="connsiteX4" fmla="*/ 0 w 137603"/>
                <a:gd name="connsiteY4" fmla="*/ 105245 h 210490"/>
                <a:gd name="connsiteX5" fmla="*/ 105245 w 137603"/>
                <a:gd name="connsiteY5" fmla="*/ 0 h 210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603" h="210490">
                  <a:moveTo>
                    <a:pt x="105245" y="0"/>
                  </a:moveTo>
                  <a:lnTo>
                    <a:pt x="137603" y="6533"/>
                  </a:lnTo>
                  <a:lnTo>
                    <a:pt x="137603" y="203957"/>
                  </a:lnTo>
                  <a:lnTo>
                    <a:pt x="105245" y="210490"/>
                  </a:lnTo>
                  <a:cubicBezTo>
                    <a:pt x="47120" y="210490"/>
                    <a:pt x="0" y="163370"/>
                    <a:pt x="0" y="105245"/>
                  </a:cubicBezTo>
                  <a:cubicBezTo>
                    <a:pt x="0" y="47120"/>
                    <a:pt x="47120" y="0"/>
                    <a:pt x="105245" y="0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</p:grpSp>
      <p:sp useBgFill="1">
        <p:nvSpPr>
          <p:cNvPr id="166" name="Rectangle 165">
            <a:extLst>
              <a:ext uri="{FF2B5EF4-FFF2-40B4-BE49-F238E27FC236}">
                <a16:creationId xmlns:a16="http://schemas.microsoft.com/office/drawing/2014/main" id="{97AB4D1A-6270-4D15-9F1C-349AF05AF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8" name="Rectangle 167">
            <a:extLst>
              <a:ext uri="{FF2B5EF4-FFF2-40B4-BE49-F238E27FC236}">
                <a16:creationId xmlns:a16="http://schemas.microsoft.com/office/drawing/2014/main" id="{32553057-9FF3-400D-90FC-4F89773432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170" name="Decorative Circles">
            <a:extLst>
              <a:ext uri="{FF2B5EF4-FFF2-40B4-BE49-F238E27FC236}">
                <a16:creationId xmlns:a16="http://schemas.microsoft.com/office/drawing/2014/main" id="{FFAB95AE-AE0F-4D82-A957-C1FE11C53B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7484" y="236341"/>
            <a:ext cx="10677791" cy="4262956"/>
            <a:chOff x="767484" y="236341"/>
            <a:chExt cx="10677791" cy="4262956"/>
          </a:xfrm>
        </p:grpSpPr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1A5C0E34-833A-4A81-9A27-E03E0EB21E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49767" y="3283228"/>
              <a:ext cx="226735" cy="226735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443D5840-78C4-4DDD-A239-29FC71B8D0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413359" y="386135"/>
              <a:ext cx="466441" cy="466441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DEA2506C-4097-4C37-AB61-12712392EA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90699" y="236341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526A544A-3C76-4502-A741-F4DB0E2CD2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0448" y="3803994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3BA1AACA-257E-441B-837C-A7436CB2E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67484" y="2755518"/>
              <a:ext cx="466441" cy="466441"/>
            </a:xfrm>
            <a:prstGeom prst="ellipse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1AD1D194-BF30-4E78-B2C4-860ABCD58B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31908" y="3813254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351373E2-E4A1-406C-AAF4-2750E933FE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775095" y="3592374"/>
              <a:ext cx="305780" cy="30578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71F67221-E5C0-4E62-9F4D-4E6FC8E732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94104" y="4385930"/>
              <a:ext cx="113367" cy="11336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0" name="Oval 2">
            <a:extLst>
              <a:ext uri="{FF2B5EF4-FFF2-40B4-BE49-F238E27FC236}">
                <a16:creationId xmlns:a16="http://schemas.microsoft.com/office/drawing/2014/main" id="{5D2FE535-33D9-4D08-9B67-47CF8CC7E7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0474" y="305966"/>
            <a:ext cx="2051331" cy="205133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Oval 1">
            <a:extLst>
              <a:ext uri="{FF2B5EF4-FFF2-40B4-BE49-F238E27FC236}">
                <a16:creationId xmlns:a16="http://schemas.microsoft.com/office/drawing/2014/main" id="{1CB206CF-E798-414B-B6B6-2B6E968716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478580" y="0"/>
            <a:ext cx="2733089" cy="2357297"/>
          </a:xfrm>
          <a:custGeom>
            <a:avLst/>
            <a:gdLst>
              <a:gd name="connsiteX0" fmla="*/ 288659 w 3192131"/>
              <a:gd name="connsiteY0" fmla="*/ 0 h 2753222"/>
              <a:gd name="connsiteX1" fmla="*/ 3192131 w 3192131"/>
              <a:gd name="connsiteY1" fmla="*/ 0 h 2753222"/>
              <a:gd name="connsiteX2" fmla="*/ 3192131 w 3192131"/>
              <a:gd name="connsiteY2" fmla="*/ 2058956 h 2753222"/>
              <a:gd name="connsiteX3" fmla="*/ 3158043 w 3192131"/>
              <a:gd name="connsiteY3" fmla="*/ 2104541 h 2753222"/>
              <a:gd name="connsiteX4" fmla="*/ 1782545 w 3192131"/>
              <a:gd name="connsiteY4" fmla="*/ 2753222 h 2753222"/>
              <a:gd name="connsiteX5" fmla="*/ 0 w 3192131"/>
              <a:gd name="connsiteY5" fmla="*/ 970677 h 2753222"/>
              <a:gd name="connsiteX6" fmla="*/ 215144 w 3192131"/>
              <a:gd name="connsiteY6" fmla="*/ 121011 h 27532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92131" h="2753222">
                <a:moveTo>
                  <a:pt x="288659" y="0"/>
                </a:moveTo>
                <a:lnTo>
                  <a:pt x="3192131" y="0"/>
                </a:lnTo>
                <a:lnTo>
                  <a:pt x="3192131" y="2058956"/>
                </a:lnTo>
                <a:lnTo>
                  <a:pt x="3158043" y="2104541"/>
                </a:lnTo>
                <a:cubicBezTo>
                  <a:pt x="2831098" y="2500707"/>
                  <a:pt x="2336311" y="2753222"/>
                  <a:pt x="1782545" y="2753222"/>
                </a:cubicBezTo>
                <a:cubicBezTo>
                  <a:pt x="798073" y="2753222"/>
                  <a:pt x="0" y="1955149"/>
                  <a:pt x="0" y="970677"/>
                </a:cubicBezTo>
                <a:cubicBezTo>
                  <a:pt x="0" y="663030"/>
                  <a:pt x="77937" y="373585"/>
                  <a:pt x="215144" y="121011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84" name="Graphic 183">
            <a:extLst>
              <a:ext uri="{FF2B5EF4-FFF2-40B4-BE49-F238E27FC236}">
                <a16:creationId xmlns:a16="http://schemas.microsoft.com/office/drawing/2014/main" id="{8A06537E-CB60-4703-A5FF-0C413BB017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 cstate="hq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631" t="30907" r="23362" b="17441"/>
          <a:stretch/>
        </p:blipFill>
        <p:spPr>
          <a:xfrm>
            <a:off x="9573575" y="-4327"/>
            <a:ext cx="2668147" cy="2375897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C2D4C21A-C5FC-4443-B9DE-DF87A8BEB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2606" y="1122363"/>
            <a:ext cx="7063739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ko-KR" altLang="en-US" b="0" dirty="0"/>
              <a:t>발표를 마치겠습니다</a:t>
            </a:r>
            <a:r>
              <a:rPr lang="en-US" altLang="ko-KR" b="0" dirty="0"/>
              <a:t>.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06D6D23-417B-41B0-A060-990E012194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62606" y="3602038"/>
            <a:ext cx="7063739" cy="1655762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lnSpc>
                <a:spcPct val="90000"/>
              </a:lnSpc>
              <a:buNone/>
            </a:pPr>
            <a:r>
              <a:rPr lang="ko-KR" altLang="en-US" sz="2400" dirty="0"/>
              <a:t>감사합니다</a:t>
            </a:r>
            <a:r>
              <a:rPr lang="en-US" altLang="ko-KR" sz="2400" dirty="0"/>
              <a:t>.</a:t>
            </a:r>
          </a:p>
        </p:txBody>
      </p:sp>
      <p:pic>
        <p:nvPicPr>
          <p:cNvPr id="186" name="Graphic 185">
            <a:extLst>
              <a:ext uri="{FF2B5EF4-FFF2-40B4-BE49-F238E27FC236}">
                <a16:creationId xmlns:a16="http://schemas.microsoft.com/office/drawing/2014/main" id="{7F427EE0-0478-4A7D-94D8-E51EE9ACB4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6399" y="319698"/>
            <a:ext cx="2037600" cy="2037600"/>
          </a:xfrm>
          <a:prstGeom prst="rect">
            <a:avLst/>
          </a:prstGeom>
        </p:spPr>
      </p:pic>
      <p:sp>
        <p:nvSpPr>
          <p:cNvPr id="188" name="Oval 3">
            <a:extLst>
              <a:ext uri="{FF2B5EF4-FFF2-40B4-BE49-F238E27FC236}">
                <a16:creationId xmlns:a16="http://schemas.microsoft.com/office/drawing/2014/main" id="{11C1B1CF-F716-4EA9-BB3A-85AE114373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 rot="16200000">
            <a:off x="-639576" y="4068576"/>
            <a:ext cx="2914772" cy="1635620"/>
          </a:xfrm>
          <a:custGeom>
            <a:avLst/>
            <a:gdLst>
              <a:gd name="connsiteX0" fmla="*/ 18128 w 4408870"/>
              <a:gd name="connsiteY0" fmla="*/ 0 h 2474031"/>
              <a:gd name="connsiteX1" fmla="*/ 4390742 w 4408870"/>
              <a:gd name="connsiteY1" fmla="*/ 0 h 2474031"/>
              <a:gd name="connsiteX2" fmla="*/ 4397489 w 4408870"/>
              <a:gd name="connsiteY2" fmla="*/ 44205 h 2474031"/>
              <a:gd name="connsiteX3" fmla="*/ 4408870 w 4408870"/>
              <a:gd name="connsiteY3" fmla="*/ 269596 h 2474031"/>
              <a:gd name="connsiteX4" fmla="*/ 2204435 w 4408870"/>
              <a:gd name="connsiteY4" fmla="*/ 2474031 h 2474031"/>
              <a:gd name="connsiteX5" fmla="*/ 0 w 4408870"/>
              <a:gd name="connsiteY5" fmla="*/ 269596 h 2474031"/>
              <a:gd name="connsiteX6" fmla="*/ 11381 w 4408870"/>
              <a:gd name="connsiteY6" fmla="*/ 44205 h 2474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8870" h="2474031">
                <a:moveTo>
                  <a:pt x="18128" y="0"/>
                </a:moveTo>
                <a:lnTo>
                  <a:pt x="4390742" y="0"/>
                </a:lnTo>
                <a:lnTo>
                  <a:pt x="4397489" y="44205"/>
                </a:lnTo>
                <a:cubicBezTo>
                  <a:pt x="4405015" y="118312"/>
                  <a:pt x="4408870" y="193504"/>
                  <a:pt x="4408870" y="269596"/>
                </a:cubicBezTo>
                <a:cubicBezTo>
                  <a:pt x="4408870" y="1487072"/>
                  <a:pt x="3421911" y="2474031"/>
                  <a:pt x="2204435" y="2474031"/>
                </a:cubicBezTo>
                <a:cubicBezTo>
                  <a:pt x="986959" y="2474031"/>
                  <a:pt x="0" y="1487072"/>
                  <a:pt x="0" y="269596"/>
                </a:cubicBezTo>
                <a:cubicBezTo>
                  <a:pt x="0" y="193504"/>
                  <a:pt x="3855" y="118312"/>
                  <a:pt x="11381" y="44205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0" name="Graphic 189">
            <a:extLst>
              <a:ext uri="{FF2B5EF4-FFF2-40B4-BE49-F238E27FC236}">
                <a16:creationId xmlns:a16="http://schemas.microsoft.com/office/drawing/2014/main" id="{37083F91-C28A-466E-A0D2-C510356BBB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 cstate="hq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45737" t="12146" r="12288" b="12942"/>
          <a:stretch/>
        </p:blipFill>
        <p:spPr>
          <a:xfrm>
            <a:off x="0" y="3409035"/>
            <a:ext cx="1633210" cy="2914772"/>
          </a:xfrm>
          <a:prstGeom prst="rect">
            <a:avLst/>
          </a:prstGeom>
        </p:spPr>
      </p:pic>
      <p:sp>
        <p:nvSpPr>
          <p:cNvPr id="192" name="Oval 4">
            <a:extLst>
              <a:ext uri="{FF2B5EF4-FFF2-40B4-BE49-F238E27FC236}">
                <a16:creationId xmlns:a16="http://schemas.microsoft.com/office/drawing/2014/main" id="{C5A4BEDA-180D-4F05-BED0-FCA62B717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9994790" y="4395253"/>
            <a:ext cx="2216879" cy="2462747"/>
          </a:xfrm>
          <a:custGeom>
            <a:avLst/>
            <a:gdLst>
              <a:gd name="connsiteX0" fmla="*/ 2133985 w 3086667"/>
              <a:gd name="connsiteY0" fmla="*/ 0 h 3429000"/>
              <a:gd name="connsiteX1" fmla="*/ 2964628 w 3086667"/>
              <a:gd name="connsiteY1" fmla="*/ 167699 h 3429000"/>
              <a:gd name="connsiteX2" fmla="*/ 3086667 w 3086667"/>
              <a:gd name="connsiteY2" fmla="*/ 226489 h 3429000"/>
              <a:gd name="connsiteX3" fmla="*/ 3086667 w 3086667"/>
              <a:gd name="connsiteY3" fmla="*/ 3429000 h 3429000"/>
              <a:gd name="connsiteX4" fmla="*/ 440639 w 3086667"/>
              <a:gd name="connsiteY4" fmla="*/ 3429000 h 3429000"/>
              <a:gd name="connsiteX5" fmla="*/ 364451 w 3086667"/>
              <a:gd name="connsiteY5" fmla="*/ 3327116 h 3429000"/>
              <a:gd name="connsiteX6" fmla="*/ 0 w 3086667"/>
              <a:gd name="connsiteY6" fmla="*/ 2133985 h 3429000"/>
              <a:gd name="connsiteX7" fmla="*/ 2133985 w 3086667"/>
              <a:gd name="connsiteY7" fmla="*/ 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86667" h="3429000">
                <a:moveTo>
                  <a:pt x="2133985" y="0"/>
                </a:moveTo>
                <a:cubicBezTo>
                  <a:pt x="2428627" y="0"/>
                  <a:pt x="2709322" y="59714"/>
                  <a:pt x="2964628" y="167699"/>
                </a:cubicBezTo>
                <a:lnTo>
                  <a:pt x="3086667" y="226489"/>
                </a:lnTo>
                <a:lnTo>
                  <a:pt x="3086667" y="3429000"/>
                </a:lnTo>
                <a:lnTo>
                  <a:pt x="440639" y="3429000"/>
                </a:lnTo>
                <a:lnTo>
                  <a:pt x="364451" y="3327116"/>
                </a:lnTo>
                <a:cubicBezTo>
                  <a:pt x="134356" y="2986530"/>
                  <a:pt x="0" y="2575948"/>
                  <a:pt x="0" y="2133985"/>
                </a:cubicBezTo>
                <a:cubicBezTo>
                  <a:pt x="0" y="955418"/>
                  <a:pt x="955418" y="0"/>
                  <a:pt x="2133985" y="0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90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94" name="Graphic 193">
            <a:extLst>
              <a:ext uri="{FF2B5EF4-FFF2-40B4-BE49-F238E27FC236}">
                <a16:creationId xmlns:a16="http://schemas.microsoft.com/office/drawing/2014/main" id="{2CC0D334-814F-4E8B-846F-D4001B39A7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8" cstate="hq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12606" t="11163" r="32354" b="30172"/>
          <a:stretch/>
        </p:blipFill>
        <p:spPr>
          <a:xfrm>
            <a:off x="9994790" y="4395253"/>
            <a:ext cx="2216879" cy="2462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7352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3339548" cy="6858000"/>
          </a:xfrm>
          <a:prstGeom prst="rect">
            <a:avLst/>
          </a:prstGeom>
          <a:solidFill>
            <a:schemeClr val="tx1">
              <a:lumMod val="75000"/>
              <a:lumOff val="25000"/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C082B58-78ED-4979-9975-F0AE51E484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sz="4800" dirty="0"/>
              <a:t>순서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005A9BE-BC11-4BF2-966E-74BCBBAC18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12710" y="1675606"/>
            <a:ext cx="10659110" cy="4845051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ko-KR" altLang="en-US" b="1" dirty="0">
                <a:latin typeface="+mj-ea"/>
                <a:ea typeface="+mj-ea"/>
              </a:rPr>
              <a:t>수행 배경 및 목표</a:t>
            </a:r>
            <a:endParaRPr lang="en-US" altLang="ko-KR" b="1" dirty="0">
              <a:latin typeface="+mj-ea"/>
              <a:ea typeface="+mj-ea"/>
            </a:endParaRPr>
          </a:p>
          <a:p>
            <a:pPr marL="457200" indent="-457200">
              <a:buFont typeface="+mj-lt"/>
              <a:buAutoNum type="arabicPeriod"/>
            </a:pPr>
            <a:r>
              <a:rPr lang="ko-KR" altLang="en-US" b="1" dirty="0">
                <a:latin typeface="+mj-ea"/>
                <a:ea typeface="+mj-ea"/>
              </a:rPr>
              <a:t>시스템 요구사항</a:t>
            </a:r>
            <a:endParaRPr lang="en-US" altLang="ko-KR" b="1" dirty="0">
              <a:latin typeface="+mj-ea"/>
              <a:ea typeface="+mj-ea"/>
            </a:endParaRPr>
          </a:p>
          <a:p>
            <a:pPr marL="457200" indent="-457200">
              <a:buFont typeface="+mj-lt"/>
              <a:buAutoNum type="arabicPeriod"/>
            </a:pPr>
            <a:r>
              <a:rPr lang="ko-KR" altLang="en-US" b="1" dirty="0">
                <a:latin typeface="+mj-ea"/>
                <a:ea typeface="+mj-ea"/>
              </a:rPr>
              <a:t>시스템 설계내용</a:t>
            </a:r>
            <a:endParaRPr lang="en-US" altLang="ko-KR" b="1" dirty="0">
              <a:latin typeface="+mj-ea"/>
              <a:ea typeface="+mj-ea"/>
            </a:endParaRPr>
          </a:p>
          <a:p>
            <a:pPr marL="457200" indent="-457200">
              <a:buFont typeface="+mj-lt"/>
              <a:buAutoNum type="arabicPeriod"/>
            </a:pPr>
            <a:r>
              <a:rPr lang="ko-KR" altLang="en-US" b="1" dirty="0">
                <a:latin typeface="+mj-ea"/>
                <a:ea typeface="+mj-ea"/>
              </a:rPr>
              <a:t>수행 결과</a:t>
            </a:r>
            <a:endParaRPr lang="en-US" altLang="ko-KR" b="1" dirty="0">
              <a:latin typeface="+mj-ea"/>
              <a:ea typeface="+mj-ea"/>
            </a:endParaRPr>
          </a:p>
          <a:p>
            <a:pPr marL="457200" indent="-457200">
              <a:buFont typeface="+mj-lt"/>
              <a:buAutoNum type="arabicPeriod"/>
            </a:pPr>
            <a:r>
              <a:rPr lang="ko-KR" altLang="en-US" b="1" dirty="0">
                <a:latin typeface="+mj-ea"/>
                <a:ea typeface="+mj-ea"/>
              </a:rPr>
              <a:t>기대효과 및 활용방안</a:t>
            </a:r>
            <a:endParaRPr lang="en-US" altLang="ko-KR" b="1" dirty="0">
              <a:latin typeface="+mj-ea"/>
              <a:ea typeface="+mj-ea"/>
            </a:endParaRPr>
          </a:p>
          <a:p>
            <a:pPr marL="0" indent="0">
              <a:buNone/>
            </a:pPr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880291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모서리가 둥근 사각형 설명선 26"/>
          <p:cNvSpPr/>
          <p:nvPr/>
        </p:nvSpPr>
        <p:spPr>
          <a:xfrm>
            <a:off x="9528229" y="2636371"/>
            <a:ext cx="2054268" cy="2887607"/>
          </a:xfrm>
          <a:prstGeom prst="wedgeRoundRectCallout">
            <a:avLst>
              <a:gd name="adj1" fmla="val -80589"/>
              <a:gd name="adj2" fmla="val -32923"/>
              <a:gd name="adj3" fmla="val 16667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6847544" y="2610990"/>
            <a:ext cx="1923598" cy="1936380"/>
          </a:xfrm>
          <a:prstGeom prst="roundRect">
            <a:avLst>
              <a:gd name="adj" fmla="val 1746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B8CC777-BBEA-42B0-8A9A-8C51F5F79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sz="4800" dirty="0">
                <a:latin typeface="+mj-ea"/>
              </a:rPr>
              <a:t>수행배경 및 목표</a:t>
            </a:r>
            <a:endParaRPr lang="ko-KR" altLang="en-US" sz="4800" dirty="0"/>
          </a:p>
        </p:txBody>
      </p:sp>
      <p:grpSp>
        <p:nvGrpSpPr>
          <p:cNvPr id="3" name="그룹 2"/>
          <p:cNvGrpSpPr/>
          <p:nvPr/>
        </p:nvGrpSpPr>
        <p:grpSpPr>
          <a:xfrm>
            <a:off x="950297" y="2325458"/>
            <a:ext cx="2912147" cy="2702893"/>
            <a:chOff x="652145" y="2377119"/>
            <a:chExt cx="3962400" cy="3786042"/>
          </a:xfrm>
        </p:grpSpPr>
        <p:sp>
          <p:nvSpPr>
            <p:cNvPr id="10" name="모서리가 둥근 직사각형 9"/>
            <p:cNvSpPr/>
            <p:nvPr/>
          </p:nvSpPr>
          <p:spPr>
            <a:xfrm>
              <a:off x="652145" y="2377119"/>
              <a:ext cx="3962400" cy="3786042"/>
            </a:xfrm>
            <a:prstGeom prst="roundRect">
              <a:avLst>
                <a:gd name="adj" fmla="val 1746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45515" y="2874998"/>
              <a:ext cx="3375660" cy="2790285"/>
            </a:xfrm>
            <a:prstGeom prst="rect">
              <a:avLst/>
            </a:prstGeom>
          </p:spPr>
        </p:pic>
      </p:grp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8968" y="2862516"/>
            <a:ext cx="1628776" cy="1628776"/>
          </a:xfrm>
          <a:prstGeom prst="rect">
            <a:avLst/>
          </a:prstGeom>
        </p:spPr>
      </p:pic>
      <p:sp>
        <p:nvSpPr>
          <p:cNvPr id="12" name="오른쪽 화살표 11"/>
          <p:cNvSpPr/>
          <p:nvPr/>
        </p:nvSpPr>
        <p:spPr>
          <a:xfrm>
            <a:off x="4037138" y="3488950"/>
            <a:ext cx="548445" cy="316964"/>
          </a:xfrm>
          <a:prstGeom prst="rightArrow">
            <a:avLst>
              <a:gd name="adj1" fmla="val 34695"/>
              <a:gd name="adj2" fmla="val 85711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950297" y="1760986"/>
            <a:ext cx="2878455" cy="355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기존 특허 문서의 구조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6799693" y="1760986"/>
            <a:ext cx="2019300" cy="355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요약된 문서 제공</a:t>
            </a:r>
          </a:p>
        </p:txBody>
      </p:sp>
      <p:pic>
        <p:nvPicPr>
          <p:cNvPr id="1034" name="Picture 10" descr="Pdf - 무료 파일 및 폴더개 아이콘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7893" y="2832996"/>
            <a:ext cx="1447198" cy="1447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내용 개체 틀 2">
            <a:extLst>
              <a:ext uri="{FF2B5EF4-FFF2-40B4-BE49-F238E27FC236}">
                <a16:creationId xmlns:a16="http://schemas.microsoft.com/office/drawing/2014/main" id="{E87688FA-723E-4A6D-819A-1B62035A20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4125" y="5237223"/>
            <a:ext cx="5903815" cy="1036974"/>
          </a:xfrm>
        </p:spPr>
        <p:txBody>
          <a:bodyPr/>
          <a:lstStyle/>
          <a:p>
            <a:r>
              <a:rPr lang="ko-KR" altLang="en-US" sz="1600" dirty="0">
                <a:latin typeface="+mj-ea"/>
                <a:ea typeface="+mj-ea"/>
              </a:rPr>
              <a:t>대부분 특허 요약문은 요약 없이 청구항을 그대로 삽입</a:t>
            </a:r>
            <a:endParaRPr lang="en-US" altLang="ko-KR" sz="1600" dirty="0">
              <a:latin typeface="+mj-ea"/>
              <a:ea typeface="+mj-ea"/>
            </a:endParaRPr>
          </a:p>
          <a:p>
            <a:r>
              <a:rPr lang="ko-KR" altLang="en-US" sz="1600" dirty="0">
                <a:latin typeface="+mj-ea"/>
                <a:ea typeface="+mj-ea"/>
              </a:rPr>
              <a:t>해당 요약문만으론 이해가 어려움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88150" y="2710728"/>
            <a:ext cx="867213" cy="86721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53285" y="2790267"/>
            <a:ext cx="766445" cy="76644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53285" y="3750140"/>
            <a:ext cx="740413" cy="740413"/>
          </a:xfrm>
          <a:prstGeom prst="rect">
            <a:avLst/>
          </a:prstGeom>
        </p:spPr>
      </p:pic>
      <p:sp>
        <p:nvSpPr>
          <p:cNvPr id="28" name="오른쪽 화살표 27"/>
          <p:cNvSpPr/>
          <p:nvPr/>
        </p:nvSpPr>
        <p:spPr>
          <a:xfrm>
            <a:off x="6209496" y="3518422"/>
            <a:ext cx="548445" cy="316964"/>
          </a:xfrm>
          <a:prstGeom prst="rightArrow">
            <a:avLst>
              <a:gd name="adj1" fmla="val 34695"/>
              <a:gd name="adj2" fmla="val 85711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74054" y="3676165"/>
            <a:ext cx="695403" cy="695403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611165" y="4577998"/>
            <a:ext cx="824651" cy="824651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774054" y="4626315"/>
            <a:ext cx="776334" cy="776334"/>
          </a:xfrm>
          <a:prstGeom prst="rect">
            <a:avLst/>
          </a:prstGeom>
        </p:spPr>
      </p:pic>
      <p:sp>
        <p:nvSpPr>
          <p:cNvPr id="40" name="직사각형 39"/>
          <p:cNvSpPr/>
          <p:nvPr/>
        </p:nvSpPr>
        <p:spPr>
          <a:xfrm>
            <a:off x="9541068" y="1777881"/>
            <a:ext cx="2019300" cy="355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다양한 분야 도움</a:t>
            </a:r>
          </a:p>
        </p:txBody>
      </p:sp>
    </p:spTree>
    <p:extLst>
      <p:ext uri="{BB962C8B-B14F-4D97-AF65-F5344CB8AC3E}">
        <p14:creationId xmlns:p14="http://schemas.microsoft.com/office/powerpoint/2010/main" val="2945147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8CC777-BBEA-42B0-8A9A-8C51F5F79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sz="4800" dirty="0">
                <a:latin typeface="+mj-ea"/>
              </a:rPr>
              <a:t>시스템 요구사항</a:t>
            </a:r>
            <a:endParaRPr lang="ko-KR" altLang="en-US" sz="4800" dirty="0"/>
          </a:p>
        </p:txBody>
      </p:sp>
      <p:sp>
        <p:nvSpPr>
          <p:cNvPr id="14" name="순서도: 수동 입력 13"/>
          <p:cNvSpPr/>
          <p:nvPr/>
        </p:nvSpPr>
        <p:spPr>
          <a:xfrm rot="5400000">
            <a:off x="509635" y="1535484"/>
            <a:ext cx="513618" cy="557463"/>
          </a:xfrm>
          <a:prstGeom prst="flowChartManualInpu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순서도: 수동 입력 14"/>
          <p:cNvSpPr/>
          <p:nvPr/>
        </p:nvSpPr>
        <p:spPr>
          <a:xfrm rot="5400000">
            <a:off x="394668" y="1462435"/>
            <a:ext cx="513618" cy="557463"/>
          </a:xfrm>
          <a:prstGeom prst="flowChartManualInput">
            <a:avLst/>
          </a:prstGeom>
          <a:solidFill>
            <a:srgbClr val="F6DF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내용 개체 틀 2">
            <a:extLst>
              <a:ext uri="{FF2B5EF4-FFF2-40B4-BE49-F238E27FC236}">
                <a16:creationId xmlns:a16="http://schemas.microsoft.com/office/drawing/2014/main" id="{E87688FA-723E-4A6D-819A-1B62035A200D}"/>
              </a:ext>
            </a:extLst>
          </p:cNvPr>
          <p:cNvSpPr txBox="1">
            <a:spLocks/>
          </p:cNvSpPr>
          <p:nvPr/>
        </p:nvSpPr>
        <p:spPr>
          <a:xfrm>
            <a:off x="1045176" y="1494623"/>
            <a:ext cx="3297555" cy="670825"/>
          </a:xfrm>
          <a:prstGeom prst="rect">
            <a:avLst/>
          </a:prstGeom>
        </p:spPr>
        <p:txBody>
          <a:bodyPr lIns="109728" tIns="109728" rIns="109728" bIns="91440"/>
          <a:lstStyle>
            <a:lvl1pPr marL="228600" indent="-22860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Clr>
                <a:schemeClr val="tx2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 sz="2000" kern="1200" spc="7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tx2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 sz="1800" kern="1200" spc="7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tx2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 sz="1600" kern="1200" spc="7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tx2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 sz="1400" kern="1200" spc="7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tx2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 sz="1400" kern="1200" spc="7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800" b="1" dirty="0">
                <a:latin typeface="+mj-ea"/>
                <a:ea typeface="+mj-ea"/>
              </a:rPr>
              <a:t>회사 측 요구 분석</a:t>
            </a:r>
            <a:endParaRPr lang="ko-KR" altLang="en-US" sz="1800" dirty="0">
              <a:latin typeface="+mj-ea"/>
              <a:ea typeface="+mj-ea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372745" y="2660882"/>
            <a:ext cx="3479800" cy="977900"/>
          </a:xfrm>
          <a:prstGeom prst="roundRect">
            <a:avLst>
              <a:gd name="adj" fmla="val 50000"/>
            </a:avLst>
          </a:prstGeom>
          <a:solidFill>
            <a:srgbClr val="EFBE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  <a:latin typeface="+mj-ea"/>
                <a:ea typeface="+mj-ea"/>
              </a:rPr>
              <a:t>웹서비스 제공</a:t>
            </a:r>
          </a:p>
        </p:txBody>
      </p:sp>
      <p:sp>
        <p:nvSpPr>
          <p:cNvPr id="12" name="모서리가 둥근 직사각형 11"/>
          <p:cNvSpPr/>
          <p:nvPr/>
        </p:nvSpPr>
        <p:spPr>
          <a:xfrm>
            <a:off x="372745" y="4395743"/>
            <a:ext cx="3479800" cy="977900"/>
          </a:xfrm>
          <a:prstGeom prst="roundRect">
            <a:avLst>
              <a:gd name="adj" fmla="val 50000"/>
            </a:avLst>
          </a:prstGeom>
          <a:solidFill>
            <a:srgbClr val="1E4C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+mj-ea"/>
                <a:ea typeface="+mj-ea"/>
              </a:rPr>
              <a:t>AI API </a:t>
            </a:r>
            <a:r>
              <a:rPr lang="ko-KR" altLang="en-US" sz="3200" b="1" dirty="0">
                <a:solidFill>
                  <a:schemeClr val="bg1"/>
                </a:solidFill>
                <a:latin typeface="+mj-ea"/>
                <a:ea typeface="+mj-ea"/>
              </a:rPr>
              <a:t>제공</a:t>
            </a:r>
          </a:p>
        </p:txBody>
      </p:sp>
      <p:sp>
        <p:nvSpPr>
          <p:cNvPr id="18" name="내용 개체 틀 5"/>
          <p:cNvSpPr>
            <a:spLocks noGrp="1"/>
          </p:cNvSpPr>
          <p:nvPr>
            <p:ph idx="1"/>
          </p:nvPr>
        </p:nvSpPr>
        <p:spPr>
          <a:xfrm>
            <a:off x="4001549" y="2593413"/>
            <a:ext cx="7885650" cy="1112837"/>
          </a:xfrm>
        </p:spPr>
        <p:txBody>
          <a:bodyPr/>
          <a:lstStyle/>
          <a:p>
            <a:pPr>
              <a:buFontTx/>
              <a:buChar char="-"/>
            </a:pPr>
            <a:r>
              <a:rPr lang="ko-KR" altLang="en-US" sz="1800" b="1" dirty="0">
                <a:latin typeface="+mj-ea"/>
                <a:ea typeface="+mj-ea"/>
              </a:rPr>
              <a:t>기존 회사 서비스 </a:t>
            </a:r>
            <a:r>
              <a:rPr lang="en-US" altLang="ko-KR" sz="1800" b="1" dirty="0">
                <a:latin typeface="+mj-ea"/>
                <a:ea typeface="+mj-ea"/>
              </a:rPr>
              <a:t>‘</a:t>
            </a:r>
            <a:r>
              <a:rPr lang="ko-KR" altLang="en-US" sz="1800" b="1" dirty="0" err="1">
                <a:latin typeface="+mj-ea"/>
                <a:ea typeface="+mj-ea"/>
              </a:rPr>
              <a:t>바로날인</a:t>
            </a:r>
            <a:r>
              <a:rPr lang="en-US" altLang="ko-KR" sz="1800" b="1" dirty="0">
                <a:latin typeface="+mj-ea"/>
                <a:ea typeface="+mj-ea"/>
              </a:rPr>
              <a:t>’</a:t>
            </a:r>
            <a:r>
              <a:rPr lang="ko-KR" altLang="en-US" sz="1800" b="1" dirty="0">
                <a:latin typeface="+mj-ea"/>
                <a:ea typeface="+mj-ea"/>
              </a:rPr>
              <a:t>의 부가서비스 형태로 제공</a:t>
            </a:r>
            <a:endParaRPr lang="en-US" altLang="ko-KR" sz="1800" b="1" dirty="0">
              <a:latin typeface="+mj-ea"/>
              <a:ea typeface="+mj-ea"/>
            </a:endParaRPr>
          </a:p>
          <a:p>
            <a:pPr>
              <a:buFontTx/>
              <a:buChar char="-"/>
            </a:pPr>
            <a:r>
              <a:rPr lang="ko-KR" altLang="en-US" sz="1800" b="1" dirty="0">
                <a:latin typeface="+mj-ea"/>
                <a:ea typeface="+mj-ea"/>
              </a:rPr>
              <a:t>기존 </a:t>
            </a:r>
            <a:r>
              <a:rPr lang="en-US" altLang="ko-KR" sz="1800" b="1" dirty="0">
                <a:latin typeface="+mj-ea"/>
                <a:ea typeface="+mj-ea"/>
              </a:rPr>
              <a:t>Spring</a:t>
            </a:r>
            <a:r>
              <a:rPr lang="ko-KR" altLang="en-US" sz="1800" b="1" dirty="0">
                <a:latin typeface="+mj-ea"/>
                <a:ea typeface="+mj-ea"/>
              </a:rPr>
              <a:t>에</a:t>
            </a:r>
            <a:r>
              <a:rPr lang="en-US" altLang="ko-KR" sz="1800" b="1" dirty="0">
                <a:latin typeface="+mj-ea"/>
                <a:ea typeface="+mj-ea"/>
              </a:rPr>
              <a:t> ‘One Page Web’</a:t>
            </a:r>
            <a:r>
              <a:rPr lang="ko-KR" altLang="en-US" sz="1800" b="1" dirty="0">
                <a:latin typeface="+mj-ea"/>
                <a:ea typeface="+mj-ea"/>
              </a:rPr>
              <a:t> 페이지 구현 요구</a:t>
            </a:r>
            <a:endParaRPr lang="en-US" altLang="ko-KR" sz="1800" b="1" dirty="0">
              <a:latin typeface="+mj-ea"/>
              <a:ea typeface="+mj-ea"/>
            </a:endParaRPr>
          </a:p>
          <a:p>
            <a:pPr>
              <a:buFontTx/>
              <a:buChar char="-"/>
            </a:pPr>
            <a:endParaRPr lang="ko-KR" altLang="en-US" sz="1800" b="1" dirty="0">
              <a:latin typeface="+mj-ea"/>
              <a:ea typeface="+mj-ea"/>
            </a:endParaRPr>
          </a:p>
        </p:txBody>
      </p:sp>
      <p:sp>
        <p:nvSpPr>
          <p:cNvPr id="19" name="내용 개체 틀 5"/>
          <p:cNvSpPr txBox="1">
            <a:spLocks/>
          </p:cNvSpPr>
          <p:nvPr/>
        </p:nvSpPr>
        <p:spPr>
          <a:xfrm>
            <a:off x="4001549" y="4361529"/>
            <a:ext cx="7610380" cy="1046328"/>
          </a:xfrm>
          <a:prstGeom prst="rect">
            <a:avLst/>
          </a:prstGeom>
        </p:spPr>
        <p:txBody>
          <a:bodyPr lIns="109728" tIns="109728" rIns="109728" bIns="91440"/>
          <a:lstStyle>
            <a:lvl1pPr marL="228600" indent="-22860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Clr>
                <a:schemeClr val="tx2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 sz="2000" kern="1200" spc="7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tx2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 sz="1800" kern="1200" spc="7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tx2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 sz="1600" kern="1200" spc="7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tx2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 sz="1400" kern="1200" spc="7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tx2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 sz="1400" kern="1200" spc="7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altLang="ko-KR" sz="1800" b="1" dirty="0">
                <a:latin typeface="+mj-ea"/>
                <a:ea typeface="+mj-ea"/>
              </a:rPr>
              <a:t>Spring </a:t>
            </a:r>
            <a:r>
              <a:rPr lang="ko-KR" altLang="en-US" sz="1800" b="1" dirty="0">
                <a:latin typeface="+mj-ea"/>
                <a:ea typeface="+mj-ea"/>
              </a:rPr>
              <a:t>서버를 활용하여 </a:t>
            </a:r>
            <a:r>
              <a:rPr lang="en-US" altLang="ko-KR" sz="1800" b="1" dirty="0">
                <a:latin typeface="+mj-ea"/>
                <a:ea typeface="+mj-ea"/>
              </a:rPr>
              <a:t>HTTP API </a:t>
            </a:r>
            <a:r>
              <a:rPr lang="ko-KR" altLang="en-US" sz="1800" b="1" dirty="0">
                <a:latin typeface="+mj-ea"/>
                <a:ea typeface="+mj-ea"/>
              </a:rPr>
              <a:t>구성</a:t>
            </a:r>
            <a:r>
              <a:rPr lang="en-US" altLang="ko-KR" sz="1800" b="1" dirty="0">
                <a:latin typeface="+mj-ea"/>
                <a:ea typeface="+mj-ea"/>
              </a:rPr>
              <a:t>(BM </a:t>
            </a:r>
            <a:r>
              <a:rPr lang="ko-KR" altLang="en-US" sz="1800" b="1" dirty="0">
                <a:latin typeface="+mj-ea"/>
                <a:ea typeface="+mj-ea"/>
              </a:rPr>
              <a:t>활용</a:t>
            </a:r>
            <a:r>
              <a:rPr lang="en-US" altLang="ko-KR" sz="1800" b="1" dirty="0">
                <a:latin typeface="+mj-ea"/>
                <a:ea typeface="+mj-ea"/>
              </a:rPr>
              <a:t>)</a:t>
            </a:r>
          </a:p>
          <a:p>
            <a:pPr>
              <a:buFontTx/>
              <a:buChar char="-"/>
            </a:pPr>
            <a:r>
              <a:rPr lang="ko-KR" altLang="en-US" sz="1800" b="1" dirty="0">
                <a:latin typeface="+mj-ea"/>
                <a:ea typeface="+mj-ea"/>
              </a:rPr>
              <a:t>인증 토큰을 활용한 선택적 결과 반환 대응 </a:t>
            </a:r>
          </a:p>
        </p:txBody>
      </p:sp>
    </p:spTree>
    <p:extLst>
      <p:ext uri="{BB962C8B-B14F-4D97-AF65-F5344CB8AC3E}">
        <p14:creationId xmlns:p14="http://schemas.microsoft.com/office/powerpoint/2010/main" val="14604165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순서도: 수동 입력 12"/>
          <p:cNvSpPr/>
          <p:nvPr/>
        </p:nvSpPr>
        <p:spPr>
          <a:xfrm rot="5400000">
            <a:off x="509635" y="1535484"/>
            <a:ext cx="513618" cy="557463"/>
          </a:xfrm>
          <a:prstGeom prst="flowChartManualInpu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B8CC777-BBEA-42B0-8A9A-8C51F5F79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sz="4800" dirty="0">
                <a:latin typeface="+mj-ea"/>
              </a:rPr>
              <a:t>시스템 요구사항</a:t>
            </a:r>
            <a:endParaRPr lang="ko-KR" altLang="en-US" sz="48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87688FA-723E-4A6D-819A-1B62035A20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5176" y="1493859"/>
            <a:ext cx="2893060" cy="693738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800" b="1" dirty="0">
                <a:latin typeface="+mj-ea"/>
                <a:ea typeface="+mj-ea"/>
              </a:rPr>
              <a:t>전체 프로세스 정의</a:t>
            </a:r>
            <a:r>
              <a:rPr lang="en-US" altLang="ko-KR" sz="1800" b="1" dirty="0">
                <a:latin typeface="+mj-ea"/>
                <a:ea typeface="+mj-ea"/>
              </a:rPr>
              <a:t>     </a:t>
            </a:r>
          </a:p>
          <a:p>
            <a:pPr marL="0" indent="0">
              <a:buNone/>
            </a:pPr>
            <a:endParaRPr lang="ko-KR" altLang="en-US" sz="1800" dirty="0"/>
          </a:p>
        </p:txBody>
      </p:sp>
      <p:sp>
        <p:nvSpPr>
          <p:cNvPr id="7" name="순서도: 수동 입력 6"/>
          <p:cNvSpPr/>
          <p:nvPr/>
        </p:nvSpPr>
        <p:spPr>
          <a:xfrm rot="5400000">
            <a:off x="394668" y="1462435"/>
            <a:ext cx="513618" cy="557463"/>
          </a:xfrm>
          <a:prstGeom prst="flowChartManualInput">
            <a:avLst/>
          </a:prstGeom>
          <a:solidFill>
            <a:srgbClr val="F6DF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3FA17FB-1962-4FB0-9B6E-FC7D96894F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74" t="6109" r="12900" b="12622"/>
          <a:stretch/>
        </p:blipFill>
        <p:spPr>
          <a:xfrm>
            <a:off x="2826328" y="2187597"/>
            <a:ext cx="6733308" cy="4080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7197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순서도: 수동 입력 12"/>
          <p:cNvSpPr/>
          <p:nvPr/>
        </p:nvSpPr>
        <p:spPr>
          <a:xfrm rot="5400000">
            <a:off x="509635" y="1535484"/>
            <a:ext cx="513618" cy="557463"/>
          </a:xfrm>
          <a:prstGeom prst="flowChartManualInpu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B8CC777-BBEA-42B0-8A9A-8C51F5F79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sz="4800" dirty="0">
                <a:latin typeface="+mj-ea"/>
              </a:rPr>
              <a:t>시스템 요구사항</a:t>
            </a:r>
            <a:endParaRPr lang="ko-KR" altLang="en-US" sz="48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87688FA-723E-4A6D-819A-1B62035A20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5176" y="1493859"/>
            <a:ext cx="4021774" cy="693738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800" b="1" dirty="0">
                <a:latin typeface="+mj-ea"/>
                <a:ea typeface="+mj-ea"/>
              </a:rPr>
              <a:t>계층 분석</a:t>
            </a:r>
            <a:endParaRPr lang="ko-KR" altLang="en-US" sz="1800" dirty="0"/>
          </a:p>
        </p:txBody>
      </p:sp>
      <p:sp>
        <p:nvSpPr>
          <p:cNvPr id="7" name="순서도: 수동 입력 6"/>
          <p:cNvSpPr/>
          <p:nvPr/>
        </p:nvSpPr>
        <p:spPr>
          <a:xfrm rot="5400000">
            <a:off x="394668" y="1462435"/>
            <a:ext cx="513618" cy="557463"/>
          </a:xfrm>
          <a:prstGeom prst="flowChartManualInput">
            <a:avLst/>
          </a:prstGeom>
          <a:solidFill>
            <a:srgbClr val="F6DF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E66ABAA-1E22-D70A-A0F0-3EB467A329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8485" y="2187597"/>
            <a:ext cx="6455030" cy="3639821"/>
          </a:xfrm>
          <a:prstGeom prst="rect">
            <a:avLst/>
          </a:prstGeom>
        </p:spPr>
      </p:pic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1C4C0186-58D8-E824-9A45-3EE6BBCD4227}"/>
              </a:ext>
            </a:extLst>
          </p:cNvPr>
          <p:cNvSpPr txBox="1">
            <a:spLocks/>
          </p:cNvSpPr>
          <p:nvPr/>
        </p:nvSpPr>
        <p:spPr>
          <a:xfrm>
            <a:off x="4635664" y="5904089"/>
            <a:ext cx="4021774" cy="693738"/>
          </a:xfrm>
          <a:prstGeom prst="rect">
            <a:avLst/>
          </a:prstGeom>
        </p:spPr>
        <p:txBody>
          <a:bodyPr lIns="109728" tIns="109728" rIns="109728" bIns="91440"/>
          <a:lstStyle>
            <a:lvl1pPr marL="228600" indent="-22860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Clr>
                <a:schemeClr val="tx2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 sz="2000" kern="1200" spc="7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tx2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 sz="1800" kern="1200" spc="7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tx2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 sz="1600" kern="1200" spc="7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tx2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 sz="1400" kern="1200" spc="7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tx2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 sz="1400" kern="1200" spc="7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800" b="1" dirty="0">
                <a:latin typeface="+mj-ea"/>
                <a:ea typeface="+mj-ea"/>
              </a:rPr>
              <a:t>전체 시스템의 계층 분석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2328531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순서도: 수동 입력 12"/>
          <p:cNvSpPr/>
          <p:nvPr/>
        </p:nvSpPr>
        <p:spPr>
          <a:xfrm rot="5400000">
            <a:off x="509635" y="1535484"/>
            <a:ext cx="513618" cy="557463"/>
          </a:xfrm>
          <a:prstGeom prst="flowChartManualInpu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B8CC777-BBEA-42B0-8A9A-8C51F5F79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sz="4800" dirty="0">
                <a:latin typeface="+mj-ea"/>
              </a:rPr>
              <a:t>시스템 설계내용</a:t>
            </a:r>
            <a:endParaRPr lang="ko-KR" altLang="en-US" sz="48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87688FA-723E-4A6D-819A-1B62035A20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5176" y="1493859"/>
            <a:ext cx="4021774" cy="693738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800" b="1" dirty="0">
                <a:latin typeface="+mj-ea"/>
                <a:ea typeface="+mj-ea"/>
              </a:rPr>
              <a:t>전체 프로세스의 다이어그램화</a:t>
            </a:r>
            <a:endParaRPr lang="en-US" altLang="ko-KR" sz="1800" b="1" dirty="0">
              <a:latin typeface="+mj-ea"/>
              <a:ea typeface="+mj-ea"/>
            </a:endParaRPr>
          </a:p>
          <a:p>
            <a:pPr marL="0" indent="0">
              <a:buNone/>
            </a:pPr>
            <a:endParaRPr lang="ko-KR" altLang="en-US" sz="1800" dirty="0"/>
          </a:p>
        </p:txBody>
      </p:sp>
      <p:sp>
        <p:nvSpPr>
          <p:cNvPr id="7" name="순서도: 수동 입력 6"/>
          <p:cNvSpPr/>
          <p:nvPr/>
        </p:nvSpPr>
        <p:spPr>
          <a:xfrm rot="5400000">
            <a:off x="394668" y="1462435"/>
            <a:ext cx="513618" cy="557463"/>
          </a:xfrm>
          <a:prstGeom prst="flowChartManualInput">
            <a:avLst/>
          </a:prstGeom>
          <a:solidFill>
            <a:srgbClr val="F6DF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1C4C0186-58D8-E824-9A45-3EE6BBCD4227}"/>
              </a:ext>
            </a:extLst>
          </p:cNvPr>
          <p:cNvSpPr txBox="1">
            <a:spLocks/>
          </p:cNvSpPr>
          <p:nvPr/>
        </p:nvSpPr>
        <p:spPr>
          <a:xfrm>
            <a:off x="4085112" y="5943869"/>
            <a:ext cx="4021774" cy="693738"/>
          </a:xfrm>
          <a:prstGeom prst="rect">
            <a:avLst/>
          </a:prstGeom>
        </p:spPr>
        <p:txBody>
          <a:bodyPr lIns="109728" tIns="109728" rIns="109728" bIns="91440"/>
          <a:lstStyle>
            <a:lvl1pPr marL="228600" indent="-22860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Clr>
                <a:schemeClr val="tx2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 sz="2000" kern="1200" spc="7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tx2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 sz="1800" kern="1200" spc="7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tx2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 sz="1600" kern="1200" spc="7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tx2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 sz="1400" kern="1200" spc="7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tx2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 sz="1400" kern="1200" spc="7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1800" b="1" dirty="0">
                <a:latin typeface="+mj-ea"/>
                <a:ea typeface="+mj-ea"/>
              </a:rPr>
              <a:t>USE CASE Diagram</a:t>
            </a:r>
            <a:endParaRPr lang="ko-KR" altLang="en-US" sz="18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06020AE-45CB-DCB7-0667-1AD43DBE08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0715" y="1997976"/>
            <a:ext cx="8710569" cy="3979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9760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순서도: 수동 입력 12"/>
          <p:cNvSpPr/>
          <p:nvPr/>
        </p:nvSpPr>
        <p:spPr>
          <a:xfrm rot="5400000">
            <a:off x="509635" y="1535484"/>
            <a:ext cx="513618" cy="557463"/>
          </a:xfrm>
          <a:prstGeom prst="flowChartManualInpu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B8CC777-BBEA-42B0-8A9A-8C51F5F79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sz="4800" dirty="0">
                <a:latin typeface="+mj-ea"/>
              </a:rPr>
              <a:t>시스템 설계내용</a:t>
            </a:r>
            <a:endParaRPr lang="ko-KR" altLang="en-US" sz="48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87688FA-723E-4A6D-819A-1B62035A20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5176" y="1493859"/>
            <a:ext cx="4021774" cy="693738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800" b="1" dirty="0">
                <a:latin typeface="+mj-ea"/>
                <a:ea typeface="+mj-ea"/>
              </a:rPr>
              <a:t>전체 프로세스의 다이어그램화</a:t>
            </a:r>
            <a:endParaRPr lang="en-US" altLang="ko-KR" sz="1800" b="1" dirty="0">
              <a:latin typeface="+mj-ea"/>
              <a:ea typeface="+mj-ea"/>
            </a:endParaRPr>
          </a:p>
          <a:p>
            <a:pPr marL="0" indent="0">
              <a:buNone/>
            </a:pPr>
            <a:endParaRPr lang="ko-KR" altLang="en-US" sz="1800" dirty="0"/>
          </a:p>
        </p:txBody>
      </p:sp>
      <p:sp>
        <p:nvSpPr>
          <p:cNvPr id="7" name="순서도: 수동 입력 6"/>
          <p:cNvSpPr/>
          <p:nvPr/>
        </p:nvSpPr>
        <p:spPr>
          <a:xfrm rot="5400000">
            <a:off x="394668" y="1462435"/>
            <a:ext cx="513618" cy="557463"/>
          </a:xfrm>
          <a:prstGeom prst="flowChartManualInput">
            <a:avLst/>
          </a:prstGeom>
          <a:solidFill>
            <a:srgbClr val="F6DF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1C4C0186-58D8-E824-9A45-3EE6BBCD4227}"/>
              </a:ext>
            </a:extLst>
          </p:cNvPr>
          <p:cNvSpPr txBox="1">
            <a:spLocks/>
          </p:cNvSpPr>
          <p:nvPr/>
        </p:nvSpPr>
        <p:spPr>
          <a:xfrm>
            <a:off x="4085112" y="5943869"/>
            <a:ext cx="4021774" cy="693738"/>
          </a:xfrm>
          <a:prstGeom prst="rect">
            <a:avLst/>
          </a:prstGeom>
        </p:spPr>
        <p:txBody>
          <a:bodyPr lIns="109728" tIns="109728" rIns="109728" bIns="91440"/>
          <a:lstStyle>
            <a:lvl1pPr marL="228600" indent="-22860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Clr>
                <a:schemeClr val="tx2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 sz="2000" kern="1200" spc="7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tx2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 sz="1800" kern="1200" spc="7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tx2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 sz="1600" kern="1200" spc="7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tx2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 sz="1400" kern="1200" spc="7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tx2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 sz="1400" kern="1200" spc="7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1800" b="1" dirty="0">
                <a:latin typeface="+mj-ea"/>
                <a:ea typeface="+mj-ea"/>
              </a:rPr>
              <a:t>CLASS Diagram(</a:t>
            </a:r>
            <a:r>
              <a:rPr lang="ko-KR" altLang="en-US" sz="1800" b="1" dirty="0">
                <a:latin typeface="+mj-ea"/>
                <a:ea typeface="+mj-ea"/>
              </a:rPr>
              <a:t>구조</a:t>
            </a:r>
            <a:r>
              <a:rPr lang="en-US" altLang="ko-KR" sz="1800" b="1" dirty="0">
                <a:latin typeface="+mj-ea"/>
                <a:ea typeface="+mj-ea"/>
              </a:rPr>
              <a:t>)</a:t>
            </a:r>
            <a:endParaRPr lang="ko-KR" altLang="en-US" sz="1800" dirty="0"/>
          </a:p>
        </p:txBody>
      </p:sp>
      <p:pic>
        <p:nvPicPr>
          <p:cNvPr id="5" name="그림 4" descr="테이블이(가) 표시된 사진&#10;&#10;자동 생성된 설명">
            <a:extLst>
              <a:ext uri="{FF2B5EF4-FFF2-40B4-BE49-F238E27FC236}">
                <a16:creationId xmlns:a16="http://schemas.microsoft.com/office/drawing/2014/main" id="{D617B89A-5645-64EB-5F97-E456BD08F6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0901" y="1997976"/>
            <a:ext cx="8010197" cy="4028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2927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순서도: 수동 입력 12"/>
          <p:cNvSpPr/>
          <p:nvPr/>
        </p:nvSpPr>
        <p:spPr>
          <a:xfrm rot="5400000">
            <a:off x="509635" y="1535484"/>
            <a:ext cx="513618" cy="557463"/>
          </a:xfrm>
          <a:prstGeom prst="flowChartManualInpu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B8CC777-BBEA-42B0-8A9A-8C51F5F79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sz="4800" dirty="0">
                <a:latin typeface="+mj-ea"/>
              </a:rPr>
              <a:t>시스템 설계 </a:t>
            </a:r>
            <a:r>
              <a:rPr lang="en-US" altLang="ko-KR" sz="4800" dirty="0">
                <a:latin typeface="+mj-ea"/>
              </a:rPr>
              <a:t>(</a:t>
            </a:r>
            <a:r>
              <a:rPr lang="ko-KR" altLang="en-US" sz="4800" dirty="0">
                <a:latin typeface="+mj-ea"/>
              </a:rPr>
              <a:t>구조 및 동작</a:t>
            </a:r>
            <a:r>
              <a:rPr lang="en-US" altLang="ko-KR" sz="4800" dirty="0">
                <a:latin typeface="+mj-ea"/>
              </a:rPr>
              <a:t>)</a:t>
            </a:r>
            <a:endParaRPr lang="ko-KR" altLang="en-US" sz="48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87688FA-723E-4A6D-819A-1B62035A20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5176" y="1493859"/>
            <a:ext cx="4021774" cy="693738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800" b="1" dirty="0">
                <a:latin typeface="+mj-ea"/>
                <a:ea typeface="+mj-ea"/>
              </a:rPr>
              <a:t>전체 프로세스의 다이어그램화</a:t>
            </a:r>
            <a:endParaRPr lang="en-US" altLang="ko-KR" sz="1800" b="1" dirty="0">
              <a:latin typeface="+mj-ea"/>
              <a:ea typeface="+mj-ea"/>
            </a:endParaRPr>
          </a:p>
          <a:p>
            <a:pPr marL="0" indent="0">
              <a:buNone/>
            </a:pPr>
            <a:endParaRPr lang="ko-KR" altLang="en-US" sz="1800" dirty="0"/>
          </a:p>
        </p:txBody>
      </p:sp>
      <p:sp>
        <p:nvSpPr>
          <p:cNvPr id="7" name="순서도: 수동 입력 6"/>
          <p:cNvSpPr/>
          <p:nvPr/>
        </p:nvSpPr>
        <p:spPr>
          <a:xfrm rot="5400000">
            <a:off x="394668" y="1462435"/>
            <a:ext cx="513618" cy="557463"/>
          </a:xfrm>
          <a:prstGeom prst="flowChartManualInput">
            <a:avLst/>
          </a:prstGeom>
          <a:solidFill>
            <a:srgbClr val="F6DF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1C4C0186-58D8-E824-9A45-3EE6BBCD4227}"/>
              </a:ext>
            </a:extLst>
          </p:cNvPr>
          <p:cNvSpPr txBox="1">
            <a:spLocks/>
          </p:cNvSpPr>
          <p:nvPr/>
        </p:nvSpPr>
        <p:spPr>
          <a:xfrm>
            <a:off x="8321551" y="3810077"/>
            <a:ext cx="4021774" cy="693738"/>
          </a:xfrm>
          <a:prstGeom prst="rect">
            <a:avLst/>
          </a:prstGeom>
        </p:spPr>
        <p:txBody>
          <a:bodyPr lIns="109728" tIns="109728" rIns="109728" bIns="91440"/>
          <a:lstStyle>
            <a:lvl1pPr marL="228600" indent="-22860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Clr>
                <a:schemeClr val="tx2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 sz="2000" kern="1200" spc="7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tx2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 sz="1800" kern="1200" spc="7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tx2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 sz="1600" kern="1200" spc="7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tx2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 sz="1400" kern="1200" spc="7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tx2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 sz="1400" kern="1200" spc="7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1800" b="1" dirty="0">
                <a:latin typeface="+mj-ea"/>
                <a:ea typeface="+mj-ea"/>
              </a:rPr>
              <a:t>SEQUENCE Diagram(</a:t>
            </a:r>
            <a:r>
              <a:rPr lang="ko-KR" altLang="en-US" sz="1800" b="1" dirty="0">
                <a:latin typeface="+mj-ea"/>
                <a:ea typeface="+mj-ea"/>
              </a:rPr>
              <a:t>동작</a:t>
            </a:r>
            <a:r>
              <a:rPr lang="en-US" altLang="ko-KR" sz="1800" b="1" dirty="0">
                <a:latin typeface="+mj-ea"/>
                <a:ea typeface="+mj-ea"/>
              </a:rPr>
              <a:t>)</a:t>
            </a:r>
            <a:endParaRPr lang="ko-KR" altLang="en-US" sz="18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73AC0C0-1BC4-F4F0-C2FE-D8FFB988CC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711" y="2063859"/>
            <a:ext cx="8167915" cy="4420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5660"/>
      </p:ext>
    </p:extLst>
  </p:cSld>
  <p:clrMapOvr>
    <a:masterClrMapping/>
  </p:clrMapOvr>
</p:sld>
</file>

<file path=ppt/theme/theme1.xml><?xml version="1.0" encoding="utf-8"?>
<a:theme xmlns:a="http://schemas.openxmlformats.org/drawingml/2006/main" name="ConfettiVTI">
  <a:themeElements>
    <a:clrScheme name="AnalogousFromRegularSeedLeftStep">
      <a:dk1>
        <a:srgbClr val="000000"/>
      </a:dk1>
      <a:lt1>
        <a:srgbClr val="FFFFFF"/>
      </a:lt1>
      <a:dk2>
        <a:srgbClr val="291C32"/>
      </a:dk2>
      <a:lt2>
        <a:srgbClr val="E2E8E7"/>
      </a:lt2>
      <a:accent1>
        <a:srgbClr val="E72953"/>
      </a:accent1>
      <a:accent2>
        <a:srgbClr val="D51790"/>
      </a:accent2>
      <a:accent3>
        <a:srgbClr val="DC29E7"/>
      </a:accent3>
      <a:accent4>
        <a:srgbClr val="7C17D5"/>
      </a:accent4>
      <a:accent5>
        <a:srgbClr val="3E29E7"/>
      </a:accent5>
      <a:accent6>
        <a:srgbClr val="1751D5"/>
      </a:accent6>
      <a:hlink>
        <a:srgbClr val="31937D"/>
      </a:hlink>
      <a:folHlink>
        <a:srgbClr val="7F7F7F"/>
      </a:folHlink>
    </a:clrScheme>
    <a:fontScheme name="Custom 10">
      <a:majorFont>
        <a:latin typeface="Microsoft GothicNeo"/>
        <a:ea typeface=""/>
        <a:cs typeface=""/>
      </a:majorFont>
      <a:minorFont>
        <a:latin typeface="Microsoft GothicNe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>
            <a:lumMod val="75000"/>
            <a:lumOff val="25000"/>
          </a:schemeClr>
        </a:solidFill>
        <a:ln>
          <a:noFill/>
        </a:ln>
      </a:spPr>
      <a:bodyPr rtlCol="0" anchor="ctr"/>
      <a:lstStyle>
        <a:defPPr algn="ctr">
          <a:defRPr>
            <a:solidFill>
              <a:schemeClr val="tx1">
                <a:lumMod val="75000"/>
                <a:lumOff val="25000"/>
              </a:schemeClr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ConfettiVTI" id="{B5618F7C-B4F0-4D28-83B4-440D0519681F}" vid="{5F84EFDF-E14E-48C6-955C-990A32085A7F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1717</TotalTime>
  <Words>433</Words>
  <Application>Microsoft Office PowerPoint</Application>
  <PresentationFormat>와이드스크린</PresentationFormat>
  <Paragraphs>94</Paragraphs>
  <Slides>18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4" baseType="lpstr">
      <vt:lpstr>Microsoft GothicNeo</vt:lpstr>
      <vt:lpstr>Microsoft GothicNeo Light</vt:lpstr>
      <vt:lpstr>맑은 고딕</vt:lpstr>
      <vt:lpstr>함초롬바탕</vt:lpstr>
      <vt:lpstr>Arial</vt:lpstr>
      <vt:lpstr>ConfettiVTI</vt:lpstr>
      <vt:lpstr>특허 문서 요약 웹 서비스</vt:lpstr>
      <vt:lpstr>순서</vt:lpstr>
      <vt:lpstr>수행배경 및 목표</vt:lpstr>
      <vt:lpstr>시스템 요구사항</vt:lpstr>
      <vt:lpstr>시스템 요구사항</vt:lpstr>
      <vt:lpstr>시스템 요구사항</vt:lpstr>
      <vt:lpstr>시스템 설계내용</vt:lpstr>
      <vt:lpstr>시스템 설계내용</vt:lpstr>
      <vt:lpstr>시스템 설계 (구조 및 동작)</vt:lpstr>
      <vt:lpstr>수행 결과(시연 영상)</vt:lpstr>
      <vt:lpstr>수행 결과</vt:lpstr>
      <vt:lpstr>수행 결과</vt:lpstr>
      <vt:lpstr>수행 결과</vt:lpstr>
      <vt:lpstr>수행 결과</vt:lpstr>
      <vt:lpstr>수행 결과</vt:lpstr>
      <vt:lpstr>수행 결과</vt:lpstr>
      <vt:lpstr>기대효과 및 활용방안</vt:lpstr>
      <vt:lpstr>발표를 마치겠습니다.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인공지능 기술을 활용한 특허 문서 요약 시스템</dc:title>
  <dc:creator>심민기</dc:creator>
  <cp:lastModifiedBy>심민기</cp:lastModifiedBy>
  <cp:revision>138</cp:revision>
  <dcterms:created xsi:type="dcterms:W3CDTF">2022-03-11T17:02:54Z</dcterms:created>
  <dcterms:modified xsi:type="dcterms:W3CDTF">2022-06-07T12:49:16Z</dcterms:modified>
</cp:coreProperties>
</file>